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ck Salt"/>
      <p:regular r:id="rId21"/>
    </p:embeddedFont>
    <p:embeddedFont>
      <p:font typeface="Reenie Beanie"/>
      <p:regular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eenieBeanie-regular.fntdata"/><Relationship Id="rId21" Type="http://schemas.openxmlformats.org/officeDocument/2006/relationships/font" Target="fonts/RockSalt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a0239dd5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a0239dd5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a0239dd5f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a0239dd5f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5769106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576910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75769106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75769106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757691066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757691066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7c834b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7c834b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a0239dd5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a0239dd5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a0239dd5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a0239dd5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a0239dd5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a0239dd5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a0239dd5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a0239dd5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HqYnevHibaI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_UYceIPTm3E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youtu.be/nVGagFVhbA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oV9YspFIdck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oqYehyxWnro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www.youtube.com/watch?v=1A9jRa7uwJc" TargetMode="External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s.wikipedia.org/wiki/Segunda_Guerra_Mundial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es.wikipedia.org/wiki/Saxof%C3%B3n" TargetMode="External"/><Relationship Id="rId10" Type="http://schemas.openxmlformats.org/officeDocument/2006/relationships/hyperlink" Target="https://es.wikipedia.org/wiki/Vocales" TargetMode="External"/><Relationship Id="rId13" Type="http://schemas.openxmlformats.org/officeDocument/2006/relationships/image" Target="../media/image9.jpg"/><Relationship Id="rId12" Type="http://schemas.openxmlformats.org/officeDocument/2006/relationships/hyperlink" Target="http://www.youtube.com/watch?v=0rEsVp5tiDQ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s.wikipedia.org/wiki/Guitarra_el%C3%A9ctrica" TargetMode="External"/><Relationship Id="rId4" Type="http://schemas.openxmlformats.org/officeDocument/2006/relationships/hyperlink" Target="https://es.wikipedia.org/wiki/Bajo_el%C3%A9ctrico" TargetMode="External"/><Relationship Id="rId9" Type="http://schemas.openxmlformats.org/officeDocument/2006/relationships/hyperlink" Target="https://es.wikipedia.org/wiki/%C3%93rgano_(instrumento_musical)" TargetMode="External"/><Relationship Id="rId14" Type="http://schemas.openxmlformats.org/officeDocument/2006/relationships/hyperlink" Target="https://es.wikipedia.org/wiki/Percy_Mayfield" TargetMode="External"/><Relationship Id="rId5" Type="http://schemas.openxmlformats.org/officeDocument/2006/relationships/hyperlink" Target="https://es.wikipedia.org/wiki/Bater%C3%ADa_(instrumento_musical)" TargetMode="External"/><Relationship Id="rId6" Type="http://schemas.openxmlformats.org/officeDocument/2006/relationships/hyperlink" Target="https://es.wikipedia.org/wiki/Instrumento_de_teclado" TargetMode="External"/><Relationship Id="rId7" Type="http://schemas.openxmlformats.org/officeDocument/2006/relationships/hyperlink" Target="https://es.wikipedia.org/wiki/Piano" TargetMode="External"/><Relationship Id="rId8" Type="http://schemas.openxmlformats.org/officeDocument/2006/relationships/hyperlink" Target="https://es.wikipedia.org/wiki/Sintetizado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hyperlink" Target="http://www.youtube.com/watch?v=CM138qRMoyU" TargetMode="External"/><Relationship Id="rId5" Type="http://schemas.openxmlformats.org/officeDocument/2006/relationships/image" Target="../media/image15.jpg"/><Relationship Id="rId6" Type="http://schemas.openxmlformats.org/officeDocument/2006/relationships/hyperlink" Target="http://www.youtube.com/watch?v=cXqTH_DKsHM" TargetMode="External"/><Relationship Id="rId7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Fowldx4hRtI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1qOiNnK7AFg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s://youtu.be/logwrwJMlB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B0KlRpQeyvo" TargetMode="External"/><Relationship Id="rId4" Type="http://schemas.openxmlformats.org/officeDocument/2006/relationships/image" Target="../media/image7.jpg"/><Relationship Id="rId5" Type="http://schemas.openxmlformats.org/officeDocument/2006/relationships/hyperlink" Target="https://youtu.be/B0KlRpQeyv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5777275" y="-146100"/>
            <a:ext cx="5204700" cy="16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ck Salt"/>
                <a:ea typeface="Rock Salt"/>
                <a:cs typeface="Rock Salt"/>
                <a:sym typeface="Rock Salt"/>
              </a:rPr>
              <a:t>El soul</a:t>
            </a:r>
            <a:endParaRPr sz="5000">
              <a:solidFill>
                <a:srgbClr val="FFFFFF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-2013300" y="4089700"/>
            <a:ext cx="65853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3F3F3"/>
                </a:solidFill>
                <a:latin typeface="Reenie Beanie"/>
                <a:ea typeface="Reenie Beanie"/>
                <a:cs typeface="Reenie Beanie"/>
                <a:sym typeface="Reenie Beanie"/>
              </a:rPr>
              <a:t>Alba Pardiña Pecci</a:t>
            </a:r>
            <a:endParaRPr sz="1800">
              <a:solidFill>
                <a:srgbClr val="F3F3F3"/>
              </a:solidFill>
              <a:latin typeface="Reenie Beanie"/>
              <a:ea typeface="Reenie Beanie"/>
              <a:cs typeface="Reenie Beanie"/>
              <a:sym typeface="Reenie Beani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-571150" y="32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El soul de Nueva York</a:t>
            </a:r>
            <a:endParaRPr sz="3600"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442250" y="17271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un sonido similar al de Memphis, pero mucho más alegre y hace más hincapié en los instrumentos de cuerda.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The Queen of Soul performing Think." id="134" name="Google Shape;134;p22" title="Aretha Franklin - Think (The Blues Brothers Version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600" y="1448450"/>
            <a:ext cx="2995475" cy="22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5182025" y="3851700"/>
            <a:ext cx="2981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5431325" y="3851700"/>
            <a:ext cx="2981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i="1" lang="es">
                <a:latin typeface="Open Sans"/>
                <a:ea typeface="Open Sans"/>
                <a:cs typeface="Open Sans"/>
                <a:sym typeface="Open Sans"/>
              </a:rPr>
              <a:t>Think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” de Aretha Franklin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-966500" y="72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El sonido Filadelfia</a:t>
            </a:r>
            <a:endParaRPr sz="3600"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32375" y="2072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Surge en los 70 como una evolución del sonido Motown, el “Philly Sound”.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Es un soul má</a:t>
            </a: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 sinfónico.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3" title="COULD IT BE I'M FALLING IN LOVE  THE SPINNE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475" y="1741825"/>
            <a:ext cx="2798825" cy="20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5054938" y="3972175"/>
            <a:ext cx="39999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s" sz="12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Could It be I’m falling in love</a:t>
            </a:r>
            <a:r>
              <a:rPr lang="es" sz="1200">
                <a:latin typeface="Open Sans"/>
                <a:ea typeface="Open Sans"/>
                <a:cs typeface="Open Sans"/>
                <a:sym typeface="Open Sans"/>
              </a:rPr>
              <a:t>” de The Spinners</a:t>
            </a:r>
            <a:r>
              <a:rPr lang="es" sz="13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h Happy Day -  The Edwin Hawkins Singers - Very good!" id="61" name="Google Shape;61;p14" title="Oh Happy Day -  The Edwin Hawkins Singers - Very good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9025" y="538075"/>
            <a:ext cx="1929700" cy="14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886275" y="1985350"/>
            <a:ext cx="8568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Gospel</a:t>
            </a:r>
            <a:endParaRPr sz="1100"/>
          </a:p>
        </p:txBody>
      </p:sp>
      <p:pic>
        <p:nvPicPr>
          <p:cNvPr id="63" name="Google Shape;63;p14" title="Since i don't have you (lyrics + subtitulos en español) The Skyliner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875" y="2453275"/>
            <a:ext cx="1929700" cy="144728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619025" y="3900550"/>
            <a:ext cx="960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Doo-wop</a:t>
            </a:r>
            <a:endParaRPr sz="1100"/>
          </a:p>
        </p:txBody>
      </p:sp>
      <p:pic>
        <p:nvPicPr>
          <p:cNvPr descr="(Robert Guidry and Paul Gayton) &#10;I don't know why I love you but I do &#10;I don't know why I cry so but I do &#10;I only know I'm lonely and that I want you only &#10;I don't know why I love you but I do &#10; &#10;I can't sleep nights because I feel so restless &#10;I don't know what to do, I feel so helpless &#10;And since you've been away, I cry both night and day &#10;I don't know why I love you but I do &#10; &#10;My days have been so lonely &#10;My nights have been so blue &#10;I don't know how I manage, but I do &#10; &#10;Each night I sit alone and tell myself &#10;That I will fall in love with someone else &#10;I guess I'm wastin' time but I've got to clear my mind &#10;I don't know why I love you but I do" id="65" name="Google Shape;65;p14" title="Clarence &quot;Frogman&quot; Henry   (I Don't Know Why)  But I Do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15575" y="3218450"/>
            <a:ext cx="2028475" cy="15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444050" y="4467875"/>
            <a:ext cx="686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R&amp;B</a:t>
            </a:r>
            <a:endParaRPr sz="1100"/>
          </a:p>
        </p:txBody>
      </p:sp>
      <p:sp>
        <p:nvSpPr>
          <p:cNvPr id="67" name="Google Shape;67;p14"/>
          <p:cNvSpPr txBox="1"/>
          <p:nvPr/>
        </p:nvSpPr>
        <p:spPr>
          <a:xfrm>
            <a:off x="608713" y="774275"/>
            <a:ext cx="55110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Rock Salt"/>
                <a:ea typeface="Rock Salt"/>
                <a:cs typeface="Rock Salt"/>
                <a:sym typeface="Rock Salt"/>
              </a:rPr>
              <a:t>¿Qúe es ?</a:t>
            </a:r>
            <a:endParaRPr sz="30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16875" y="1740425"/>
            <a:ext cx="4461300" cy="19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Es un género musical norteamericano surgido en los 60’s.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Este mezcla varios estilos: Gospel, Doo-wop y R&amp;B.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Su historia</a:t>
            </a:r>
            <a:endParaRPr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46100" y="12968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Tras la </a:t>
            </a:r>
            <a:r>
              <a:rPr lang="es" sz="1200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Segunda Guerra Mundial</a:t>
            </a: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llegó un periodo lleno de pobreza, que </a:t>
            </a: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afectó</a:t>
            </a: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sobretodo, a la raza negra. Ellos </a:t>
            </a: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comienzan</a:t>
            </a: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migrar hacia el norte y el oeste por la inmensa presión de la población blanca.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un tiempo de lucha por los derechos civiles, en el que estaba floreciente la conciencia racial y a la orden del día los motines callejeros. Cosa que recoge el soul en sus canciones.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Así se fue expandiendo.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Luego el género fue asimilado por los blancos, convirtiéndose en uno de los estilos más influyentes en la música, sobre todo en los comienzos del rock.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625" y="3278525"/>
            <a:ext cx="2047250" cy="15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000" y="500350"/>
            <a:ext cx="3254724" cy="218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46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Características      Instrumentos </a:t>
            </a:r>
            <a:endParaRPr sz="3000"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574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distingue por una técnica vocal.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esquema que sigue es </a:t>
            </a:r>
            <a:r>
              <a:rPr i="1"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 la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respuesta”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i="1"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 sonido </a:t>
            </a:r>
            <a:r>
              <a:rPr i="1"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Motown.</a:t>
            </a:r>
            <a:endParaRPr i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 temas tocan desde el sufrimiento de la desigualdad hasta el amoroso. Todos cantados desde el “</a:t>
            </a:r>
            <a:r>
              <a:rPr i="1"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alma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985100" y="8635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6510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Guitarra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Bajo eléctrico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atería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/>
              </a:rPr>
              <a:t>eclados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p</a:t>
            </a: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iano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</a:t>
            </a: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8"/>
              </a:rPr>
              <a:t>intetizador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9"/>
              </a:rPr>
              <a:t>órgano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/>
              </a:rPr>
              <a:t>ocales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s">
                <a:solidFill>
                  <a:srgbClr val="0000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1"/>
              </a:rPr>
              <a:t>Saxofón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Videoclip de Ray Charles&#10;&#10;Lyrics / Letra Ray Charles Hit The Road Jack&#10;------------------------------------------------------------&#10;&#10;(Hit the road Jack and don't you come back no more, no more, no more, no more.)&#10;(Hit the road Jack and don't you come back no more.)&#10;What you say?&#10;(Hit the road Jack and don't you come back no more, no more, no more, no more.)&#10;(Hit the road Jack and don't you come back no more.)&#10;&#10;Woah Woman, oh woman, don't treat me so mean,&#10;You're the meanest old woman that I've ever seen.&#10;I guess if you said so&#10;I'd have to pack my things and go. (That's right)&#10;&#10;(Hit the road Jack and don't you come back no more, no more, no more, no more.)&#10;(Hit the road Jack and don't you come back no more.)&#10;What you say?&#10;(Hit the road Jack and don't you come back no more, no more, no more, no more.)&#10;(Hit the road Jack and don't you come back no more.)&#10;&#10;Now baby, listen baby, don't ya treat me this-a way&#10;Cause I'll be back on my feet some day.&#10;(Don't care if you do 'cause it's understood)&#10;(you ain't got no money you just ain't no good.)&#10;Well, I guess if you say so&#10;I'd have to pack my things and go. (That's right)&#10;&#10;(Hit the road Jack and don't you come back no more, no more, no more, no more.)&#10;(Hit the road Jack and don't you come back no more.)&#10;What you say?&#10;(Hit the road Jack and don't you come back no more, no more, no more, no more.)&#10;(Hit the road Jack and don't you come back no more.)&#10;&#10;Well&#10;(don't you come back no more.)&#10;Uh, what you say?&#10;(don't you come back no more.)&#10;I didn't understand you&#10;(don't you come back no more.)&#10;You can't mean that&#10;(don't you come back no more.)&#10;Oh, now baby, please&#10;(don't you come back no more.)&#10;What you tryin' to do to me?&#10;(don't you come back no more.)&#10;Oh, don't treat me like that&#10;(don't you come back no more.)&#10;&#10;-----------------------------------------------&#10;Hit the road Jack&#10;It was recorded by singer-songwriter-pianist Ray Charles with the Raelettes vocalist Margie Hendricks.&#10;La canción es un diálogo entre Ray Charles y The Raelettes, el coro femenino liderado por Marjorie Hendricks.&#10;&#10;Ray Charles Robinson (September 23, 1930 -- June 10, 2004) was an American singer-songwriter and composer.&#10;-&#10;Ray Charles Robinson (23 de septiembre de 1930 - 10 de junio de 2004) fue un cantante, saxofonista1 y pianista de soul, R&amp;B y jazz, ciego desde la infancia." id="84" name="Google Shape;84;p16" title="Ray Charles - Hit The Road Jack (Original)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50550" y="3320600"/>
            <a:ext cx="1716850" cy="1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356075" y="4109275"/>
            <a:ext cx="19812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latin typeface="Open Sans"/>
                <a:ea typeface="Open Sans"/>
                <a:cs typeface="Open Sans"/>
                <a:sym typeface="Open Sans"/>
              </a:rPr>
              <a:t>“Hit the Road Jack” </a:t>
            </a:r>
            <a:r>
              <a:rPr lang="es" sz="120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" sz="12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4"/>
              </a:rPr>
              <a:t>Percy Mayfield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33250" y="448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El Motown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37925" y="1336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una discográfica que alcanzó una gran fama, teniendo repercusión en la mayoría de los estilos actuales</a:t>
            </a: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Tiene ritmos pegadizos, acentuados por palmas y movimientos corporales espontáneos.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950" y="283625"/>
            <a:ext cx="19050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7333500" y="2693438"/>
            <a:ext cx="1810500" cy="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Berry Gordy Jr</a:t>
            </a:r>
            <a:endParaRPr/>
          </a:p>
        </p:txBody>
      </p:sp>
      <p:pic>
        <p:nvPicPr>
          <p:cNvPr descr="The Temptations My Girl HD&#10;black &amp; white video clip" id="94" name="Google Shape;94;p17" title="The Temptations My Girl H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4075" y="3210209"/>
            <a:ext cx="1810500" cy="135786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301125" y="4156300"/>
            <a:ext cx="2689800" cy="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“My girl” </a:t>
            </a:r>
            <a:r>
              <a:rPr lang="es"/>
              <a:t>The Temptations</a:t>
            </a:r>
            <a:endParaRPr/>
          </a:p>
        </p:txBody>
      </p:sp>
      <p:pic>
        <p:nvPicPr>
          <p:cNvPr id="96" name="Google Shape;96;p17" title="FUNK BROTHERS   Band Track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5875" y="1673103"/>
            <a:ext cx="1810507" cy="13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4752750" y="2947763"/>
            <a:ext cx="19812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funk brothers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239250" y="2007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La revolución del Soul</a:t>
            </a:r>
            <a:endParaRPr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 1967 llegó la revolución del soul. En la que varias ciudades norteamericanas se disputaban el trono de la música soul.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Cada una con sus peculiaridades y diferencias, pero todas con un mismo objetivo: acercar el soul al gran público.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53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 El sonido Memphis</a:t>
            </a:r>
            <a:endParaRPr sz="3600"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47950" y="13880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un soul sureño, elegante y sensual; muy preocupado por la instrumentación.</a:t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mazing performance - Sam and Dave - Hold On, I'm Coming  (Live 1966, Stax &amp; Volt tour)" id="110" name="Google Shape;110;p19" title="Sam and Dave - Hold On, I'm Com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325" y="1685975"/>
            <a:ext cx="2874600" cy="21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5327825" y="3961050"/>
            <a:ext cx="27636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i="1" lang="es" sz="1200">
                <a:latin typeface="Open Sans"/>
                <a:ea typeface="Open Sans"/>
                <a:cs typeface="Open Sans"/>
                <a:sym typeface="Open Sans"/>
              </a:rPr>
              <a:t>Hold on I’m comin’</a:t>
            </a:r>
            <a:r>
              <a:rPr lang="es" sz="1200">
                <a:latin typeface="Open Sans"/>
                <a:ea typeface="Open Sans"/>
                <a:cs typeface="Open Sans"/>
                <a:sym typeface="Open Sans"/>
              </a:rPr>
              <a:t>» de Sam &amp; Dave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-1108475" y="342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El sonido Detroit</a:t>
            </a:r>
            <a:endParaRPr sz="3600"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03200" y="15428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Apuesta por un enfoque pop, con canciones cortas y sencillas, pero de melodías sofisticadas</a:t>
            </a: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sonido es ágil y dinámic</a:t>
            </a: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o, “</a:t>
            </a:r>
            <a:r>
              <a:rPr i="1"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 la energía necesaria para ser bailado”.</a:t>
            </a:r>
            <a:endParaRPr i="1"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The Supremes - You Can't Hurry Love &#10;Diana Ross, Mary Wilson, Florence Ballard &#10; &#10;Another Favorite Classic." id="118" name="Google Shape;118;p20" title="You Can't Hurry Love, The Supremes, HD Qual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800" y="1610350"/>
            <a:ext cx="2803600" cy="21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5499925" y="3825100"/>
            <a:ext cx="3339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«</a:t>
            </a:r>
            <a:r>
              <a:rPr i="1" lang="es" sz="11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You can’t hurry love</a:t>
            </a:r>
            <a:r>
              <a:rPr i="1" lang="es" sz="1100"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 de The Supremes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-1057325" y="35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El soul de Chicago</a:t>
            </a:r>
            <a:endParaRPr sz="3600">
              <a:solidFill>
                <a:srgbClr val="000000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64825" y="17271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Bebe menos del blues y más del jazz. Es suave y relajado,pero a la vez vivaz. 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Está influenciado por el góspel y en </a:t>
            </a:r>
            <a:r>
              <a:rPr lang="e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 composición posee armonías vocales.</a:t>
            </a:r>
            <a:endParaRPr sz="1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hindig 1963.&#10;*If you do NOT have good taste, please, click thumb down.&#10;*Se você NÃO tem bom gosto, por favor, clique polegar para baixo." id="126" name="Google Shape;126;p21" title="Major Lance - Monkey Time (1963) HQ Audi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3275" y="1567475"/>
            <a:ext cx="3024875" cy="2268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5603275" y="3906125"/>
            <a:ext cx="3032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50">
                <a:latin typeface="Roboto"/>
                <a:ea typeface="Roboto"/>
                <a:cs typeface="Roboto"/>
                <a:sym typeface="Roboto"/>
              </a:rPr>
              <a:t> “</a:t>
            </a:r>
            <a:r>
              <a:rPr i="1" lang="es" sz="135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Monkey time</a:t>
            </a:r>
            <a:r>
              <a:rPr lang="es" sz="1350">
                <a:latin typeface="Roboto"/>
                <a:ea typeface="Roboto"/>
                <a:cs typeface="Roboto"/>
                <a:sym typeface="Roboto"/>
              </a:rPr>
              <a:t>” de Major Lance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999999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