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Caveat"/>
      <p:regular r:id="rId31"/>
      <p:bold r:id="rId32"/>
    </p:embeddedFont>
    <p:embeddedFont>
      <p:font typeface="Pangolin"/>
      <p:regular r:id="rId33"/>
    </p:embeddedFont>
    <p:embeddedFont>
      <p:font typeface="Permanent Marker"/>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veat-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angolin-regular.fntdata"/><Relationship Id="rId10" Type="http://schemas.openxmlformats.org/officeDocument/2006/relationships/slide" Target="slides/slide6.xml"/><Relationship Id="rId32" Type="http://schemas.openxmlformats.org/officeDocument/2006/relationships/font" Target="fonts/Caveat-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PermanentMarker-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7ff293a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7ff293a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7ff293a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7ff293a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7ff293ae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7ff293ae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7ff293ae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7ff293ae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7ff293ae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7ff293ae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7ff293ae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7ff293ae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7ff293ae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7ff293ae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1142887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1142887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1142887b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1142887b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1142887b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1142887b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7edb495c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7edb495c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1142887b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1142887b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1142887b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1142887b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1142887b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1142887b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1142887b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1142887b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1142887b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1142887b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68d9e05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68d9e05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68d9e05f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68d9e05f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7edb495c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7edb495c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7edb495c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7edb495c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7edb495c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7edb495c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7edb495c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7edb495c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7edb495c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7edb495c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7edb495c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7edb495c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7edb495c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7edb495c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descr="Resultado de imagen de cuaderno abierto png" id="20" name="Google Shape;20;p4"/>
          <p:cNvPicPr preferRelativeResize="0"/>
          <p:nvPr/>
        </p:nvPicPr>
        <p:blipFill>
          <a:blip r:embed="rId2">
            <a:alphaModFix/>
          </a:blip>
          <a:stretch>
            <a:fillRect/>
          </a:stretch>
        </p:blipFill>
        <p:spPr>
          <a:xfrm>
            <a:off x="12" y="-220925"/>
            <a:ext cx="9656424" cy="5997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6.gif"/><Relationship Id="rId6" Type="http://schemas.openxmlformats.org/officeDocument/2006/relationships/image" Target="../media/image6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20.gif"/></Relationships>
</file>

<file path=ppt/slides/_rels/slide11.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3.png"/><Relationship Id="rId9"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55.png"/><Relationship Id="rId7" Type="http://schemas.openxmlformats.org/officeDocument/2006/relationships/image" Target="../media/image35.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4cq8ZGnfUN4" TargetMode="External"/><Relationship Id="rId4" Type="http://schemas.openxmlformats.org/officeDocument/2006/relationships/image" Target="../media/image28.jpg"/><Relationship Id="rId5" Type="http://schemas.openxmlformats.org/officeDocument/2006/relationships/hyperlink" Target="http://www.youtube.com/watch?v=_CI-0E_jses" TargetMode="External"/><Relationship Id="rId6"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6.png"/><Relationship Id="rId4" Type="http://schemas.openxmlformats.org/officeDocument/2006/relationships/image" Target="../media/image36.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hyperlink" Target="http://www.youtube.com/watch?v=ATajmT5BD6M" TargetMode="External"/><Relationship Id="rId5" Type="http://schemas.openxmlformats.org/officeDocument/2006/relationships/image" Target="../media/image26.jpg"/><Relationship Id="rId6" Type="http://schemas.openxmlformats.org/officeDocument/2006/relationships/hyperlink" Target="http://www.youtube.com/watch?v=r594pxUjcz4" TargetMode="External"/><Relationship Id="rId7"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0" Type="http://schemas.openxmlformats.org/officeDocument/2006/relationships/image" Target="../media/image37.jp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7.png"/><Relationship Id="rId4" Type="http://schemas.openxmlformats.org/officeDocument/2006/relationships/image" Target="../media/image73.png"/><Relationship Id="rId9" Type="http://schemas.openxmlformats.org/officeDocument/2006/relationships/hyperlink" Target="http://www.youtube.com/watch?v=vFoHuL359F4" TargetMode="External"/><Relationship Id="rId5" Type="http://schemas.openxmlformats.org/officeDocument/2006/relationships/image" Target="../media/image49.png"/><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2.png"/><Relationship Id="rId4" Type="http://schemas.openxmlformats.org/officeDocument/2006/relationships/image" Target="../media/image38.png"/><Relationship Id="rId5" Type="http://schemas.openxmlformats.org/officeDocument/2006/relationships/image" Target="../media/image65.jpg"/><Relationship Id="rId6" Type="http://schemas.openxmlformats.org/officeDocument/2006/relationships/image" Target="../media/image63.png"/><Relationship Id="rId7"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efinicion.de/musica/" TargetMode="External"/><Relationship Id="rId4" Type="http://schemas.openxmlformats.org/officeDocument/2006/relationships/image" Target="../media/image10.png"/><Relationship Id="rId5" Type="http://schemas.openxmlformats.org/officeDocument/2006/relationships/image" Target="../media/image47.png"/></Relationships>
</file>

<file path=ppt/slides/_rels/slide20.xml.rels><?xml version="1.0" encoding="UTF-8" standalone="yes"?><Relationships xmlns="http://schemas.openxmlformats.org/package/2006/relationships"><Relationship Id="rId11" Type="http://schemas.openxmlformats.org/officeDocument/2006/relationships/image" Target="../media/image68.png"/><Relationship Id="rId10" Type="http://schemas.openxmlformats.org/officeDocument/2006/relationships/image" Target="../media/image63.png"/><Relationship Id="rId12" Type="http://schemas.openxmlformats.org/officeDocument/2006/relationships/image" Target="../media/image42.jp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64.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39.png"/><Relationship Id="rId8"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youtube.com/watch?v=jeQBJKVchLg" TargetMode="External"/><Relationship Id="rId4" Type="http://schemas.openxmlformats.org/officeDocument/2006/relationships/image" Target="../media/image44.jpg"/><Relationship Id="rId5" Type="http://schemas.openxmlformats.org/officeDocument/2006/relationships/hyperlink" Target="http://www.youtube.com/watch?v=GXVk5mT1Qgs" TargetMode="External"/><Relationship Id="rId6"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0.png"/><Relationship Id="rId4" Type="http://schemas.openxmlformats.org/officeDocument/2006/relationships/image" Target="../media/image71.png"/><Relationship Id="rId5" Type="http://schemas.openxmlformats.org/officeDocument/2006/relationships/image" Target="../media/image7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5.png"/><Relationship Id="rId4" Type="http://schemas.openxmlformats.org/officeDocument/2006/relationships/hyperlink" Target="http://www.youtube.com/watch?v=zqNTltOGh5c" TargetMode="External"/><Relationship Id="rId5" Type="http://schemas.openxmlformats.org/officeDocument/2006/relationships/image" Target="../media/image48.jpg"/><Relationship Id="rId6" Type="http://schemas.openxmlformats.org/officeDocument/2006/relationships/hyperlink" Target="http://www.youtube.com/watch?v=A3yCcXgbKrE" TargetMode="External"/><Relationship Id="rId7" Type="http://schemas.openxmlformats.org/officeDocument/2006/relationships/image" Target="../media/image52.jpg"/></Relationships>
</file>

<file path=ppt/slides/_rels/slide24.xml.rels><?xml version="1.0" encoding="UTF-8" standalone="yes"?><Relationships xmlns="http://schemas.openxmlformats.org/package/2006/relationships"><Relationship Id="rId10" Type="http://schemas.openxmlformats.org/officeDocument/2006/relationships/image" Target="../media/image54.jp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hyperlink" Target="https://es.wikipedia.org/wiki/Compositor" TargetMode="External"/><Relationship Id="rId9" Type="http://schemas.openxmlformats.org/officeDocument/2006/relationships/hyperlink" Target="http://www.youtube.com/watch?v=dH3GSrCmzC8" TargetMode="External"/><Relationship Id="rId5" Type="http://schemas.openxmlformats.org/officeDocument/2006/relationships/hyperlink" Target="https://es.wikipedia.org/wiki/Estados_Unidos" TargetMode="External"/><Relationship Id="rId6" Type="http://schemas.openxmlformats.org/officeDocument/2006/relationships/hyperlink" Target="https://es.wikipedia.org/wiki/Jazz" TargetMode="External"/><Relationship Id="rId7" Type="http://schemas.openxmlformats.org/officeDocument/2006/relationships/hyperlink" Target="http://www.youtube.com/watch?v=ntDnwBiORu8" TargetMode="External"/><Relationship Id="rId8" Type="http://schemas.openxmlformats.org/officeDocument/2006/relationships/image" Target="../media/image57.jpg"/></Relationships>
</file>

<file path=ppt/slides/_rels/slide25.xml.rels><?xml version="1.0" encoding="UTF-8" standalone="yes"?><Relationships xmlns="http://schemas.openxmlformats.org/package/2006/relationships"><Relationship Id="rId10" Type="http://schemas.openxmlformats.org/officeDocument/2006/relationships/image" Target="../media/image61.png"/><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hyperlink" Target="https://es.slideshare.net/MariaCriss6/trabajo-sobre-el-jazz" TargetMode="External"/><Relationship Id="rId9" Type="http://schemas.openxmlformats.org/officeDocument/2006/relationships/image" Target="../media/image59.png"/><Relationship Id="rId5" Type="http://schemas.openxmlformats.org/officeDocument/2006/relationships/hyperlink" Target="https://enharmoniacpmt.wordpress.com/2014/11/20/breve-historia-del-jazz-de-los-origenes-a-la-actualidad/" TargetMode="External"/><Relationship Id="rId6" Type="http://schemas.openxmlformats.org/officeDocument/2006/relationships/hyperlink" Target="http://jazzonmymind-daniel.blogspot.com/2011/08/origenes-y-breve-historia-del-jazz.html" TargetMode="External"/><Relationship Id="rId7" Type="http://schemas.openxmlformats.org/officeDocument/2006/relationships/hyperlink" Target="https://sites.google.com/site/eljazzeljazz/autores-mas-famosos" TargetMode="External"/><Relationship Id="rId8" Type="http://schemas.openxmlformats.org/officeDocument/2006/relationships/hyperlink" Target="https://jazzmusica.hypotheses.org/18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75.png"/><Relationship Id="rId4" Type="http://schemas.openxmlformats.org/officeDocument/2006/relationships/image" Target="../media/image58.png"/><Relationship Id="rId5"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fPmruHc4S9Q"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0.png"/><Relationship Id="rId4" Type="http://schemas.openxmlformats.org/officeDocument/2006/relationships/image" Target="../media/image35.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Opc4xKwkYjs" TargetMode="External"/><Relationship Id="rId4" Type="http://schemas.openxmlformats.org/officeDocument/2006/relationships/image" Target="../media/image12.jp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 name="Shape 54"/>
        <p:cNvGrpSpPr/>
        <p:nvPr/>
      </p:nvGrpSpPr>
      <p:grpSpPr>
        <a:xfrm>
          <a:off x="0" y="0"/>
          <a:ext cx="0" cy="0"/>
          <a:chOff x="0" y="0"/>
          <a:chExt cx="0" cy="0"/>
        </a:xfrm>
      </p:grpSpPr>
      <p:pic>
        <p:nvPicPr>
          <p:cNvPr descr="Resultado de imagen de posit png" id="55" name="Google Shape;55;p13"/>
          <p:cNvPicPr preferRelativeResize="0"/>
          <p:nvPr/>
        </p:nvPicPr>
        <p:blipFill>
          <a:blip r:embed="rId4">
            <a:alphaModFix/>
          </a:blip>
          <a:stretch>
            <a:fillRect/>
          </a:stretch>
        </p:blipFill>
        <p:spPr>
          <a:xfrm>
            <a:off x="5226450" y="359525"/>
            <a:ext cx="3401350" cy="3629500"/>
          </a:xfrm>
          <a:prstGeom prst="rect">
            <a:avLst/>
          </a:prstGeom>
          <a:noFill/>
          <a:ln>
            <a:noFill/>
          </a:ln>
        </p:spPr>
      </p:pic>
      <p:sp>
        <p:nvSpPr>
          <p:cNvPr id="56" name="Google Shape;56;p13"/>
          <p:cNvSpPr txBox="1"/>
          <p:nvPr/>
        </p:nvSpPr>
        <p:spPr>
          <a:xfrm>
            <a:off x="5413175" y="979900"/>
            <a:ext cx="3027900" cy="27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6000">
                <a:latin typeface="Pangolin"/>
                <a:ea typeface="Pangolin"/>
                <a:cs typeface="Pangolin"/>
                <a:sym typeface="Pangolin"/>
              </a:rPr>
              <a:t>MÚSICA </a:t>
            </a:r>
            <a:endParaRPr b="1" sz="6000">
              <a:latin typeface="Pangolin"/>
              <a:ea typeface="Pangolin"/>
              <a:cs typeface="Pangolin"/>
              <a:sym typeface="Pangolin"/>
            </a:endParaRPr>
          </a:p>
        </p:txBody>
      </p:sp>
      <p:pic>
        <p:nvPicPr>
          <p:cNvPr descr="Resultado de imagen de SAXO GIF" id="57" name="Google Shape;57;p13"/>
          <p:cNvPicPr preferRelativeResize="0"/>
          <p:nvPr/>
        </p:nvPicPr>
        <p:blipFill>
          <a:blip r:embed="rId5">
            <a:alphaModFix/>
          </a:blip>
          <a:stretch>
            <a:fillRect/>
          </a:stretch>
        </p:blipFill>
        <p:spPr>
          <a:xfrm>
            <a:off x="7459400" y="2336425"/>
            <a:ext cx="981675" cy="1291116"/>
          </a:xfrm>
          <a:prstGeom prst="rect">
            <a:avLst/>
          </a:prstGeom>
          <a:noFill/>
          <a:ln>
            <a:noFill/>
          </a:ln>
        </p:spPr>
      </p:pic>
      <p:sp>
        <p:nvSpPr>
          <p:cNvPr id="58" name="Google Shape;58;p13"/>
          <p:cNvSpPr txBox="1"/>
          <p:nvPr/>
        </p:nvSpPr>
        <p:spPr>
          <a:xfrm>
            <a:off x="5226450" y="3553450"/>
            <a:ext cx="3194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latin typeface="Pangolin"/>
                <a:ea typeface="Pangolin"/>
                <a:cs typeface="Pangolin"/>
                <a:sym typeface="Pangolin"/>
              </a:rPr>
              <a:t>Paula Pérez Alcántara 1º Bach.D</a:t>
            </a:r>
            <a:endParaRPr b="1">
              <a:latin typeface="Pangolin"/>
              <a:ea typeface="Pangolin"/>
              <a:cs typeface="Pangolin"/>
              <a:sym typeface="Pangolin"/>
            </a:endParaRPr>
          </a:p>
        </p:txBody>
      </p:sp>
      <p:pic>
        <p:nvPicPr>
          <p:cNvPr descr="Resultado de imagen de jazz png" id="59" name="Google Shape;59;p13"/>
          <p:cNvPicPr preferRelativeResize="0"/>
          <p:nvPr/>
        </p:nvPicPr>
        <p:blipFill>
          <a:blip r:embed="rId6">
            <a:alphaModFix/>
          </a:blip>
          <a:stretch>
            <a:fillRect/>
          </a:stretch>
        </p:blipFill>
        <p:spPr>
          <a:xfrm>
            <a:off x="5318300" y="1930425"/>
            <a:ext cx="2232950" cy="1794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Resultado de imagen de posit png" id="127" name="Google Shape;127;p22"/>
          <p:cNvPicPr preferRelativeResize="0"/>
          <p:nvPr/>
        </p:nvPicPr>
        <p:blipFill>
          <a:blip r:embed="rId3">
            <a:alphaModFix/>
          </a:blip>
          <a:stretch>
            <a:fillRect/>
          </a:stretch>
        </p:blipFill>
        <p:spPr>
          <a:xfrm>
            <a:off x="1649325" y="1160625"/>
            <a:ext cx="5500800" cy="3372000"/>
          </a:xfrm>
          <a:prstGeom prst="rect">
            <a:avLst/>
          </a:prstGeom>
          <a:noFill/>
          <a:ln>
            <a:noFill/>
          </a:ln>
        </p:spPr>
      </p:pic>
      <p:sp>
        <p:nvSpPr>
          <p:cNvPr id="128" name="Google Shape;128;p22"/>
          <p:cNvSpPr txBox="1"/>
          <p:nvPr>
            <p:ph type="title"/>
          </p:nvPr>
        </p:nvSpPr>
        <p:spPr>
          <a:xfrm>
            <a:off x="2939675" y="2193900"/>
            <a:ext cx="3092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600">
                <a:latin typeface="Pangolin"/>
                <a:ea typeface="Pangolin"/>
                <a:cs typeface="Pangolin"/>
                <a:sym typeface="Pangolin"/>
              </a:rPr>
              <a:t>AÑOS 20 Y 30</a:t>
            </a:r>
            <a:endParaRPr sz="3600">
              <a:latin typeface="Pangolin"/>
              <a:ea typeface="Pangolin"/>
              <a:cs typeface="Pangolin"/>
              <a:sym typeface="Pangolin"/>
            </a:endParaRPr>
          </a:p>
        </p:txBody>
      </p:sp>
      <p:pic>
        <p:nvPicPr>
          <p:cNvPr descr="Resultado de imagen de BATERIA png" id="129" name="Google Shape;129;p22"/>
          <p:cNvPicPr preferRelativeResize="0"/>
          <p:nvPr/>
        </p:nvPicPr>
        <p:blipFill>
          <a:blip r:embed="rId4">
            <a:alphaModFix/>
          </a:blip>
          <a:stretch>
            <a:fillRect/>
          </a:stretch>
        </p:blipFill>
        <p:spPr>
          <a:xfrm>
            <a:off x="5138900" y="2496425"/>
            <a:ext cx="1459350" cy="1459350"/>
          </a:xfrm>
          <a:prstGeom prst="rect">
            <a:avLst/>
          </a:prstGeom>
          <a:noFill/>
          <a:ln>
            <a:noFill/>
          </a:ln>
        </p:spPr>
      </p:pic>
      <p:pic>
        <p:nvPicPr>
          <p:cNvPr descr="Resultado de imagen de clave de sol gif png" id="130" name="Google Shape;130;p22"/>
          <p:cNvPicPr preferRelativeResize="0"/>
          <p:nvPr/>
        </p:nvPicPr>
        <p:blipFill>
          <a:blip r:embed="rId5">
            <a:alphaModFix/>
          </a:blip>
          <a:stretch>
            <a:fillRect/>
          </a:stretch>
        </p:blipFill>
        <p:spPr>
          <a:xfrm>
            <a:off x="2438025" y="2017200"/>
            <a:ext cx="396100" cy="110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936575" y="445025"/>
            <a:ext cx="329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accent4"/>
                </a:solidFill>
                <a:latin typeface="Pangolin"/>
                <a:ea typeface="Pangolin"/>
                <a:cs typeface="Pangolin"/>
                <a:sym typeface="Pangolin"/>
              </a:rPr>
              <a:t>Años 20</a:t>
            </a:r>
            <a:endParaRPr>
              <a:solidFill>
                <a:schemeClr val="accent4"/>
              </a:solidFill>
              <a:latin typeface="Pangolin"/>
              <a:ea typeface="Pangolin"/>
              <a:cs typeface="Pangolin"/>
              <a:sym typeface="Pangolin"/>
            </a:endParaRPr>
          </a:p>
        </p:txBody>
      </p:sp>
      <p:sp>
        <p:nvSpPr>
          <p:cNvPr id="136" name="Google Shape;136;p23"/>
          <p:cNvSpPr txBox="1"/>
          <p:nvPr>
            <p:ph idx="1" type="body"/>
          </p:nvPr>
        </p:nvSpPr>
        <p:spPr>
          <a:xfrm>
            <a:off x="936575" y="1017725"/>
            <a:ext cx="3290400" cy="355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Funerales  acompañados con música de banda.</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Contratadas en burdeles para tocar música de baile. </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Las autoridades cerraron los burdeles.</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Emigraron al norte (Chicago, Nueva York) donde fueron contratadas por clubes iniciándose así la expansión del jazz.</a:t>
            </a:r>
            <a:endParaRPr sz="1600">
              <a:solidFill>
                <a:srgbClr val="000000"/>
              </a:solidFill>
              <a:latin typeface="Pangolin"/>
              <a:ea typeface="Pangolin"/>
              <a:cs typeface="Pangolin"/>
              <a:sym typeface="Pangolin"/>
            </a:endParaRPr>
          </a:p>
        </p:txBody>
      </p:sp>
      <p:pic>
        <p:nvPicPr>
          <p:cNvPr descr="Banda de jazz de Chicago en los años 20" id="137" name="Google Shape;137;p23"/>
          <p:cNvPicPr preferRelativeResize="0"/>
          <p:nvPr/>
        </p:nvPicPr>
        <p:blipFill>
          <a:blip r:embed="rId3">
            <a:alphaModFix/>
          </a:blip>
          <a:stretch>
            <a:fillRect/>
          </a:stretch>
        </p:blipFill>
        <p:spPr>
          <a:xfrm>
            <a:off x="5089575" y="1443250"/>
            <a:ext cx="2809725" cy="2107300"/>
          </a:xfrm>
          <a:prstGeom prst="rect">
            <a:avLst/>
          </a:prstGeom>
          <a:noFill/>
          <a:ln>
            <a:noFill/>
          </a:ln>
        </p:spPr>
      </p:pic>
      <p:sp>
        <p:nvSpPr>
          <p:cNvPr id="138" name="Google Shape;138;p23"/>
          <p:cNvSpPr txBox="1"/>
          <p:nvPr/>
        </p:nvSpPr>
        <p:spPr>
          <a:xfrm>
            <a:off x="5015651" y="3472050"/>
            <a:ext cx="3099300" cy="2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300">
                <a:latin typeface="Pangolin"/>
                <a:ea typeface="Pangolin"/>
                <a:cs typeface="Pangolin"/>
                <a:sym typeface="Pangolin"/>
              </a:rPr>
              <a:t>Banda de jazz de Chicago en los años 20</a:t>
            </a:r>
            <a:endParaRPr sz="1300">
              <a:latin typeface="Pangolin"/>
              <a:ea typeface="Pangolin"/>
              <a:cs typeface="Pangolin"/>
              <a:sym typeface="Pangolin"/>
            </a:endParaRPr>
          </a:p>
        </p:txBody>
      </p:sp>
      <p:pic>
        <p:nvPicPr>
          <p:cNvPr descr="Resultado de imagen de piano png" id="139" name="Google Shape;139;p23"/>
          <p:cNvPicPr preferRelativeResize="0"/>
          <p:nvPr/>
        </p:nvPicPr>
        <p:blipFill>
          <a:blip r:embed="rId4">
            <a:alphaModFix/>
          </a:blip>
          <a:stretch>
            <a:fillRect/>
          </a:stretch>
        </p:blipFill>
        <p:spPr>
          <a:xfrm>
            <a:off x="4695300" y="3833988"/>
            <a:ext cx="1514558" cy="1133775"/>
          </a:xfrm>
          <a:prstGeom prst="rect">
            <a:avLst/>
          </a:prstGeom>
          <a:noFill/>
          <a:ln>
            <a:noFill/>
          </a:ln>
        </p:spPr>
      </p:pic>
      <p:pic>
        <p:nvPicPr>
          <p:cNvPr descr="Resultado de imagen de banjo png" id="140" name="Google Shape;140;p23"/>
          <p:cNvPicPr preferRelativeResize="0"/>
          <p:nvPr/>
        </p:nvPicPr>
        <p:blipFill>
          <a:blip r:embed="rId5">
            <a:alphaModFix/>
          </a:blip>
          <a:stretch>
            <a:fillRect/>
          </a:stretch>
        </p:blipFill>
        <p:spPr>
          <a:xfrm rot="867372">
            <a:off x="2900292" y="3871030"/>
            <a:ext cx="1059666" cy="1059666"/>
          </a:xfrm>
          <a:prstGeom prst="rect">
            <a:avLst/>
          </a:prstGeom>
          <a:noFill/>
          <a:ln>
            <a:noFill/>
          </a:ln>
        </p:spPr>
      </p:pic>
      <p:pic>
        <p:nvPicPr>
          <p:cNvPr descr="Resultado de imagen de trombon png" id="141" name="Google Shape;141;p23"/>
          <p:cNvPicPr preferRelativeResize="0"/>
          <p:nvPr/>
        </p:nvPicPr>
        <p:blipFill>
          <a:blip r:embed="rId6">
            <a:alphaModFix/>
          </a:blip>
          <a:stretch>
            <a:fillRect/>
          </a:stretch>
        </p:blipFill>
        <p:spPr>
          <a:xfrm>
            <a:off x="6456288" y="3603188"/>
            <a:ext cx="1443000" cy="1443000"/>
          </a:xfrm>
          <a:prstGeom prst="rect">
            <a:avLst/>
          </a:prstGeom>
          <a:noFill/>
          <a:ln>
            <a:noFill/>
          </a:ln>
        </p:spPr>
      </p:pic>
      <p:pic>
        <p:nvPicPr>
          <p:cNvPr descr="Resultado de imagen de TROMPETA  PNG" id="142" name="Google Shape;142;p23"/>
          <p:cNvPicPr preferRelativeResize="0"/>
          <p:nvPr/>
        </p:nvPicPr>
        <p:blipFill>
          <a:blip r:embed="rId7">
            <a:alphaModFix/>
          </a:blip>
          <a:stretch>
            <a:fillRect/>
          </a:stretch>
        </p:blipFill>
        <p:spPr>
          <a:xfrm>
            <a:off x="1029850" y="3673775"/>
            <a:ext cx="1609800" cy="1609800"/>
          </a:xfrm>
          <a:prstGeom prst="rect">
            <a:avLst/>
          </a:prstGeom>
          <a:noFill/>
          <a:ln>
            <a:noFill/>
          </a:ln>
        </p:spPr>
      </p:pic>
      <p:pic>
        <p:nvPicPr>
          <p:cNvPr descr="Resultado de imagen de contrabajo png" id="143" name="Google Shape;143;p23"/>
          <p:cNvPicPr preferRelativeResize="0"/>
          <p:nvPr/>
        </p:nvPicPr>
        <p:blipFill>
          <a:blip r:embed="rId8">
            <a:alphaModFix/>
          </a:blip>
          <a:stretch>
            <a:fillRect/>
          </a:stretch>
        </p:blipFill>
        <p:spPr>
          <a:xfrm rot="-2700000">
            <a:off x="6696776" y="481603"/>
            <a:ext cx="874072" cy="874072"/>
          </a:xfrm>
          <a:prstGeom prst="rect">
            <a:avLst/>
          </a:prstGeom>
          <a:noFill/>
          <a:ln>
            <a:noFill/>
          </a:ln>
        </p:spPr>
      </p:pic>
      <p:pic>
        <p:nvPicPr>
          <p:cNvPr descr="Resultado de imagen de tuba dibujo png" id="144" name="Google Shape;144;p23"/>
          <p:cNvPicPr preferRelativeResize="0"/>
          <p:nvPr/>
        </p:nvPicPr>
        <p:blipFill>
          <a:blip r:embed="rId9">
            <a:alphaModFix/>
          </a:blip>
          <a:stretch>
            <a:fillRect/>
          </a:stretch>
        </p:blipFill>
        <p:spPr>
          <a:xfrm>
            <a:off x="3363650" y="336700"/>
            <a:ext cx="789350" cy="789350"/>
          </a:xfrm>
          <a:prstGeom prst="rect">
            <a:avLst/>
          </a:prstGeom>
          <a:noFill/>
          <a:ln>
            <a:noFill/>
          </a:ln>
        </p:spPr>
      </p:pic>
      <p:pic>
        <p:nvPicPr>
          <p:cNvPr descr="Resultado de imagen de guitarra electrica dibujo png" id="145" name="Google Shape;145;p23"/>
          <p:cNvPicPr preferRelativeResize="0"/>
          <p:nvPr/>
        </p:nvPicPr>
        <p:blipFill>
          <a:blip r:embed="rId10">
            <a:alphaModFix/>
          </a:blip>
          <a:stretch>
            <a:fillRect/>
          </a:stretch>
        </p:blipFill>
        <p:spPr>
          <a:xfrm rot="-617057">
            <a:off x="2414725" y="164488"/>
            <a:ext cx="1133775" cy="1133775"/>
          </a:xfrm>
          <a:prstGeom prst="rect">
            <a:avLst/>
          </a:prstGeom>
          <a:noFill/>
          <a:ln>
            <a:noFill/>
          </a:ln>
        </p:spPr>
      </p:pic>
      <p:pic>
        <p:nvPicPr>
          <p:cNvPr descr="Resultado de imagen de clarinete dibujo png" id="146" name="Google Shape;146;p23"/>
          <p:cNvPicPr preferRelativeResize="0"/>
          <p:nvPr/>
        </p:nvPicPr>
        <p:blipFill>
          <a:blip r:embed="rId11">
            <a:alphaModFix/>
          </a:blip>
          <a:stretch>
            <a:fillRect/>
          </a:stretch>
        </p:blipFill>
        <p:spPr>
          <a:xfrm rot="3775105">
            <a:off x="5036326" y="152248"/>
            <a:ext cx="1409598" cy="14095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911950" y="420375"/>
            <a:ext cx="3315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accent1"/>
                </a:solidFill>
                <a:latin typeface="Pangolin"/>
                <a:ea typeface="Pangolin"/>
                <a:cs typeface="Pangolin"/>
                <a:sym typeface="Pangolin"/>
              </a:rPr>
              <a:t>Años 30</a:t>
            </a:r>
            <a:endParaRPr/>
          </a:p>
        </p:txBody>
      </p:sp>
      <p:sp>
        <p:nvSpPr>
          <p:cNvPr id="152" name="Google Shape;152;p24"/>
          <p:cNvSpPr txBox="1"/>
          <p:nvPr>
            <p:ph idx="1" type="body"/>
          </p:nvPr>
        </p:nvSpPr>
        <p:spPr>
          <a:xfrm>
            <a:off x="912050" y="993075"/>
            <a:ext cx="3315000" cy="3575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Aparecen los grandes solistas.</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Improvisan siguiendo esquemas armónicos.</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El jazz “se había dignificado” y lo tocaban también los blancos. </a:t>
            </a:r>
            <a:endParaRPr sz="1600">
              <a:solidFill>
                <a:srgbClr val="000000"/>
              </a:solidFill>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La década de los treinta se caracteriza por el </a:t>
            </a:r>
            <a:r>
              <a:rPr i="1" lang="es" sz="1600">
                <a:solidFill>
                  <a:srgbClr val="000000"/>
                </a:solidFill>
                <a:latin typeface="Pangolin"/>
                <a:ea typeface="Pangolin"/>
                <a:cs typeface="Pangolin"/>
                <a:sym typeface="Pangolin"/>
              </a:rPr>
              <a:t>swing</a:t>
            </a:r>
            <a:r>
              <a:rPr lang="es" sz="1600">
                <a:solidFill>
                  <a:srgbClr val="000000"/>
                </a:solidFill>
                <a:latin typeface="Pangolin"/>
                <a:ea typeface="Pangolin"/>
                <a:cs typeface="Pangolin"/>
                <a:sym typeface="Pangolin"/>
              </a:rPr>
              <a:t>, los ritmos improvisados de bases del </a:t>
            </a:r>
            <a:r>
              <a:rPr i="1" lang="es" sz="1600">
                <a:solidFill>
                  <a:srgbClr val="000000"/>
                </a:solidFill>
                <a:latin typeface="Pangolin"/>
                <a:ea typeface="Pangolin"/>
                <a:cs typeface="Pangolin"/>
                <a:sym typeface="Pangolin"/>
              </a:rPr>
              <a:t>blues</a:t>
            </a:r>
            <a:r>
              <a:rPr lang="es" sz="1600">
                <a:solidFill>
                  <a:srgbClr val="000000"/>
                </a:solidFill>
                <a:latin typeface="Pangolin"/>
                <a:ea typeface="Pangolin"/>
                <a:cs typeface="Pangolin"/>
                <a:sym typeface="Pangolin"/>
              </a:rPr>
              <a:t> y en el </a:t>
            </a:r>
            <a:r>
              <a:rPr i="1" lang="es" sz="1600">
                <a:solidFill>
                  <a:srgbClr val="000000"/>
                </a:solidFill>
                <a:latin typeface="Pangolin"/>
                <a:ea typeface="Pangolin"/>
                <a:cs typeface="Pangolin"/>
                <a:sym typeface="Pangolin"/>
              </a:rPr>
              <a:t>riff</a:t>
            </a:r>
            <a:r>
              <a:rPr lang="es" sz="1600">
                <a:solidFill>
                  <a:srgbClr val="000000"/>
                </a:solidFill>
                <a:latin typeface="Pangolin"/>
                <a:ea typeface="Pangolin"/>
                <a:cs typeface="Pangolin"/>
                <a:sym typeface="Pangolin"/>
              </a:rPr>
              <a:t> y por el auge de los cantantes.</a:t>
            </a:r>
            <a:endParaRPr sz="1600">
              <a:solidFill>
                <a:srgbClr val="000000"/>
              </a:solidFill>
              <a:latin typeface="Pangolin"/>
              <a:ea typeface="Pangolin"/>
              <a:cs typeface="Pangolin"/>
              <a:sym typeface="Pangolin"/>
            </a:endParaRPr>
          </a:p>
        </p:txBody>
      </p:sp>
      <p:pic>
        <p:nvPicPr>
          <p:cNvPr descr="Benny Goodman" id="153" name="Google Shape;153;p24"/>
          <p:cNvPicPr preferRelativeResize="0"/>
          <p:nvPr/>
        </p:nvPicPr>
        <p:blipFill>
          <a:blip r:embed="rId3">
            <a:alphaModFix/>
          </a:blip>
          <a:stretch>
            <a:fillRect/>
          </a:stretch>
        </p:blipFill>
        <p:spPr>
          <a:xfrm>
            <a:off x="5422300" y="993075"/>
            <a:ext cx="2168925" cy="2853850"/>
          </a:xfrm>
          <a:prstGeom prst="rect">
            <a:avLst/>
          </a:prstGeom>
          <a:noFill/>
          <a:ln>
            <a:noFill/>
          </a:ln>
        </p:spPr>
      </p:pic>
      <p:sp>
        <p:nvSpPr>
          <p:cNvPr id="154" name="Google Shape;154;p24"/>
          <p:cNvSpPr txBox="1"/>
          <p:nvPr/>
        </p:nvSpPr>
        <p:spPr>
          <a:xfrm>
            <a:off x="5816675" y="3846925"/>
            <a:ext cx="21690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Pangolin"/>
                <a:ea typeface="Pangolin"/>
                <a:cs typeface="Pangolin"/>
                <a:sym typeface="Pangolin"/>
              </a:rPr>
              <a:t>Benny Goodman</a:t>
            </a:r>
            <a:endParaRPr>
              <a:latin typeface="Pangolin"/>
              <a:ea typeface="Pangolin"/>
              <a:cs typeface="Pangolin"/>
              <a:sym typeface="Pango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Moonglow by Benny Goodman&#10;&quot;It must have been moonglow, way up in the blue&#10;It must have been moonglow that led me straight to you&#10;I still hear you sayin', &quot;Dear one, hold me fast&quot;&#10;And I keep on prayin', &quot;Oh Lord, please let this last&quot;&#10;&#10;We seemed to float right through the air&#10;Heavenly songs seemed to come from everywhere&#10;&#10;And now when there's moonglow, way up in the blue&#10;I'll always remember, that moonglow gave me you&#10;&#10;It must have been moonglow, way up in the blue&#10;It must have been moonglow that led me straight to you&#10;I still hear you sayin', &quot;Sweet child, hold me fast&quot;&#10;And I keep on prayin', &quot;Oh Lord, please let this last&quot;&#10;&#10;We seemed to float right through the air&#10;Heavenly songs seemed to come from everywhere&#10;&#10;And now when there's moonglow, way up in the blue&#10;I'll always remember, that moonglow gave me you&quot;&#10;&#10;(c) Sony Entertainment - The Aviator" id="159" name="Google Shape;159;p25" title="Moonglow - Benny Goodman">
            <a:hlinkClick r:id="rId3"/>
          </p:cNvPr>
          <p:cNvPicPr preferRelativeResize="0"/>
          <p:nvPr/>
        </p:nvPicPr>
        <p:blipFill>
          <a:blip r:embed="rId4">
            <a:alphaModFix/>
          </a:blip>
          <a:stretch>
            <a:fillRect/>
          </a:stretch>
        </p:blipFill>
        <p:spPr>
          <a:xfrm>
            <a:off x="1189225" y="1403351"/>
            <a:ext cx="2861050" cy="2145800"/>
          </a:xfrm>
          <a:prstGeom prst="rect">
            <a:avLst/>
          </a:prstGeom>
          <a:noFill/>
          <a:ln>
            <a:noFill/>
          </a:ln>
        </p:spPr>
      </p:pic>
      <p:sp>
        <p:nvSpPr>
          <p:cNvPr id="160" name="Google Shape;160;p25"/>
          <p:cNvSpPr txBox="1"/>
          <p:nvPr/>
        </p:nvSpPr>
        <p:spPr>
          <a:xfrm>
            <a:off x="1424400" y="3549150"/>
            <a:ext cx="2390700" cy="57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latin typeface="Pangolin"/>
                <a:ea typeface="Pangolin"/>
                <a:cs typeface="Pangolin"/>
                <a:sym typeface="Pangolin"/>
              </a:rPr>
              <a:t>Moonglow - Benny Goodman</a:t>
            </a:r>
            <a:endParaRPr>
              <a:latin typeface="Pangolin"/>
              <a:ea typeface="Pangolin"/>
              <a:cs typeface="Pangolin"/>
              <a:sym typeface="Pangolin"/>
            </a:endParaRPr>
          </a:p>
          <a:p>
            <a:pPr indent="0" lvl="0" marL="0" rtl="0" algn="l">
              <a:spcBef>
                <a:spcPts val="0"/>
              </a:spcBef>
              <a:spcAft>
                <a:spcPts val="0"/>
              </a:spcAft>
              <a:buNone/>
            </a:pPr>
            <a:r>
              <a:t/>
            </a:r>
            <a:endParaRPr>
              <a:latin typeface="Pangolin"/>
              <a:ea typeface="Pangolin"/>
              <a:cs typeface="Pangolin"/>
              <a:sym typeface="Pangolin"/>
            </a:endParaRPr>
          </a:p>
        </p:txBody>
      </p:sp>
      <p:pic>
        <p:nvPicPr>
          <p:cNvPr descr="Glenn Miller - In The Mood&#10;&#10;Picture is from the movie &quot;The Glenn Miller Story&quot; (1953) starring James Stewart&#10;&#10;&quot;In the Mood&quot; is a song popularized by the American bandleader Glenn Miller in 1939, and one of the best-known arrangements of the big band era. Miller's rendition topped the charts one year later and was featured in the 1941 movie Sun Valley Serenade.&#10;&#10;-----------------------------------------------------&#10;&#10;I've been looking Glenn Miller videos and noticed that all of them have low quality, so I decided to upload this nice version of the song." id="161" name="Google Shape;161;p25" title="Glenn Miller - In The Mood [HQ]">
            <a:hlinkClick r:id="rId5"/>
          </p:cNvPr>
          <p:cNvPicPr preferRelativeResize="0"/>
          <p:nvPr/>
        </p:nvPicPr>
        <p:blipFill>
          <a:blip r:embed="rId6">
            <a:alphaModFix/>
          </a:blip>
          <a:stretch>
            <a:fillRect/>
          </a:stretch>
        </p:blipFill>
        <p:spPr>
          <a:xfrm>
            <a:off x="5089950" y="1403362"/>
            <a:ext cx="2861050" cy="2145775"/>
          </a:xfrm>
          <a:prstGeom prst="rect">
            <a:avLst/>
          </a:prstGeom>
          <a:noFill/>
          <a:ln>
            <a:noFill/>
          </a:ln>
        </p:spPr>
      </p:pic>
      <p:sp>
        <p:nvSpPr>
          <p:cNvPr id="162" name="Google Shape;162;p25"/>
          <p:cNvSpPr txBox="1"/>
          <p:nvPr/>
        </p:nvSpPr>
        <p:spPr>
          <a:xfrm>
            <a:off x="5412300" y="3549150"/>
            <a:ext cx="2649600" cy="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Pangolin"/>
                <a:ea typeface="Pangolin"/>
                <a:cs typeface="Pangolin"/>
                <a:sym typeface="Pangolin"/>
              </a:rPr>
              <a:t>Glenn Miller - In The Mood</a:t>
            </a:r>
            <a:endParaRPr>
              <a:solidFill>
                <a:schemeClr val="dk1"/>
              </a:solidFill>
              <a:latin typeface="Pangolin"/>
              <a:ea typeface="Pangolin"/>
              <a:cs typeface="Pangolin"/>
              <a:sym typeface="Pangolin"/>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Resultado de imagen de posit png" id="167" name="Google Shape;167;p26"/>
          <p:cNvPicPr preferRelativeResize="0"/>
          <p:nvPr/>
        </p:nvPicPr>
        <p:blipFill>
          <a:blip r:embed="rId3">
            <a:alphaModFix/>
          </a:blip>
          <a:stretch>
            <a:fillRect/>
          </a:stretch>
        </p:blipFill>
        <p:spPr>
          <a:xfrm>
            <a:off x="2526300" y="862675"/>
            <a:ext cx="4091375" cy="4099575"/>
          </a:xfrm>
          <a:prstGeom prst="rect">
            <a:avLst/>
          </a:prstGeom>
          <a:noFill/>
          <a:ln>
            <a:noFill/>
          </a:ln>
        </p:spPr>
      </p:pic>
      <p:sp>
        <p:nvSpPr>
          <p:cNvPr id="168" name="Google Shape;168;p26"/>
          <p:cNvSpPr txBox="1"/>
          <p:nvPr>
            <p:ph type="title"/>
          </p:nvPr>
        </p:nvSpPr>
        <p:spPr>
          <a:xfrm rot="-2700206">
            <a:off x="3056781" y="2418275"/>
            <a:ext cx="3545787" cy="1511653"/>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100">
                <a:latin typeface="Pangolin"/>
                <a:ea typeface="Pangolin"/>
                <a:cs typeface="Pangolin"/>
                <a:sym typeface="Pangolin"/>
              </a:rPr>
              <a:t>CARACTERÍSTICAS</a:t>
            </a:r>
            <a:endParaRPr sz="3100">
              <a:latin typeface="Pangolin"/>
              <a:ea typeface="Pangolin"/>
              <a:cs typeface="Pangolin"/>
              <a:sym typeface="Pangolin"/>
            </a:endParaRPr>
          </a:p>
        </p:txBody>
      </p:sp>
      <p:pic>
        <p:nvPicPr>
          <p:cNvPr descr="Resultado de imagen de CORCHEAS PNG" id="169" name="Google Shape;169;p26"/>
          <p:cNvPicPr preferRelativeResize="0"/>
          <p:nvPr/>
        </p:nvPicPr>
        <p:blipFill>
          <a:blip r:embed="rId4">
            <a:alphaModFix/>
          </a:blip>
          <a:stretch>
            <a:fillRect/>
          </a:stretch>
        </p:blipFill>
        <p:spPr>
          <a:xfrm>
            <a:off x="3041675" y="1715575"/>
            <a:ext cx="749125" cy="749125"/>
          </a:xfrm>
          <a:prstGeom prst="rect">
            <a:avLst/>
          </a:prstGeom>
          <a:noFill/>
          <a:ln>
            <a:noFill/>
          </a:ln>
        </p:spPr>
      </p:pic>
      <p:pic>
        <p:nvPicPr>
          <p:cNvPr descr="Resultado de imagen de CORCHEAS PNG" id="170" name="Google Shape;170;p26"/>
          <p:cNvPicPr preferRelativeResize="0"/>
          <p:nvPr/>
        </p:nvPicPr>
        <p:blipFill>
          <a:blip r:embed="rId4">
            <a:alphaModFix/>
          </a:blip>
          <a:stretch>
            <a:fillRect/>
          </a:stretch>
        </p:blipFill>
        <p:spPr>
          <a:xfrm>
            <a:off x="5239775" y="3420750"/>
            <a:ext cx="749125" cy="749125"/>
          </a:xfrm>
          <a:prstGeom prst="rect">
            <a:avLst/>
          </a:prstGeom>
          <a:noFill/>
          <a:ln>
            <a:noFill/>
          </a:ln>
        </p:spPr>
      </p:pic>
      <p:pic>
        <p:nvPicPr>
          <p:cNvPr descr="Resultado de imagen de jazz png" id="171" name="Google Shape;171;p26"/>
          <p:cNvPicPr preferRelativeResize="0"/>
          <p:nvPr/>
        </p:nvPicPr>
        <p:blipFill>
          <a:blip r:embed="rId5">
            <a:alphaModFix/>
          </a:blip>
          <a:stretch>
            <a:fillRect/>
          </a:stretch>
        </p:blipFill>
        <p:spPr>
          <a:xfrm>
            <a:off x="0" y="2464700"/>
            <a:ext cx="2694225" cy="269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911925" y="445025"/>
            <a:ext cx="329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accent1"/>
                </a:solidFill>
                <a:latin typeface="Pangolin"/>
                <a:ea typeface="Pangolin"/>
                <a:cs typeface="Pangolin"/>
                <a:sym typeface="Pangolin"/>
              </a:rPr>
              <a:t>Características:</a:t>
            </a:r>
            <a:endParaRPr/>
          </a:p>
        </p:txBody>
      </p:sp>
      <p:sp>
        <p:nvSpPr>
          <p:cNvPr id="177" name="Google Shape;177;p27"/>
          <p:cNvSpPr txBox="1"/>
          <p:nvPr>
            <p:ph idx="1" type="body"/>
          </p:nvPr>
        </p:nvSpPr>
        <p:spPr>
          <a:xfrm>
            <a:off x="911925" y="967625"/>
            <a:ext cx="3290400" cy="34164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Clr>
                <a:srgbClr val="000000"/>
              </a:buClr>
              <a:buSzPts val="1400"/>
              <a:buFont typeface="Pangolin"/>
              <a:buChar char="➢"/>
            </a:pPr>
            <a:r>
              <a:rPr b="1" lang="es" sz="1400">
                <a:solidFill>
                  <a:srgbClr val="000000"/>
                </a:solidFill>
                <a:latin typeface="Pangolin"/>
                <a:ea typeface="Pangolin"/>
                <a:cs typeface="Pangolin"/>
                <a:sym typeface="Pangolin"/>
              </a:rPr>
              <a:t>La improvisación:</a:t>
            </a:r>
            <a:r>
              <a:rPr lang="es" sz="1400">
                <a:solidFill>
                  <a:srgbClr val="000000"/>
                </a:solidFill>
                <a:latin typeface="Pangolin"/>
                <a:ea typeface="Pangolin"/>
                <a:cs typeface="Pangolin"/>
                <a:sym typeface="Pangolin"/>
              </a:rPr>
              <a:t> (elemento esencial). Componer la música al tiempo que se interpreta, pero no parten de cero, se improvisa sobre melodías, armonías y ritmos que se conocen de antemano.</a:t>
            </a:r>
            <a:endParaRPr sz="1400">
              <a:solidFill>
                <a:srgbClr val="000000"/>
              </a:solidFill>
              <a:latin typeface="Pangolin"/>
              <a:ea typeface="Pangolin"/>
              <a:cs typeface="Pangolin"/>
              <a:sym typeface="Pangolin"/>
            </a:endParaRPr>
          </a:p>
          <a:p>
            <a:pPr indent="-317500" lvl="0" marL="450000" rtl="0" algn="l">
              <a:spcBef>
                <a:spcPts val="1000"/>
              </a:spcBef>
              <a:spcAft>
                <a:spcPts val="0"/>
              </a:spcAft>
              <a:buClr>
                <a:srgbClr val="000000"/>
              </a:buClr>
              <a:buSzPts val="1400"/>
              <a:buFont typeface="Pangolin"/>
              <a:buChar char="➢"/>
            </a:pPr>
            <a:r>
              <a:rPr b="1" lang="es" sz="1400">
                <a:solidFill>
                  <a:schemeClr val="dk1"/>
                </a:solidFill>
                <a:latin typeface="Pangolin"/>
                <a:ea typeface="Pangolin"/>
                <a:cs typeface="Pangolin"/>
                <a:sym typeface="Pangolin"/>
              </a:rPr>
              <a:t>El ritmo:</a:t>
            </a:r>
            <a:r>
              <a:rPr lang="es" sz="1400">
                <a:solidFill>
                  <a:schemeClr val="dk1"/>
                </a:solidFill>
                <a:latin typeface="Pangolin"/>
                <a:ea typeface="Pangolin"/>
                <a:cs typeface="Pangolin"/>
                <a:sym typeface="Pangolin"/>
              </a:rPr>
              <a:t> riqueza y complejidad rítmica, basada  en la polirritmia en los contratiempos y sobre todo en el uso de la síncopa .</a:t>
            </a:r>
            <a:endParaRPr sz="1400">
              <a:solidFill>
                <a:srgbClr val="000000"/>
              </a:solidFill>
              <a:latin typeface="Pangolin"/>
              <a:ea typeface="Pangolin"/>
              <a:cs typeface="Pangolin"/>
              <a:sym typeface="Pangolin"/>
            </a:endParaRPr>
          </a:p>
          <a:p>
            <a:pPr indent="0" lvl="0" marL="0" rtl="0" algn="l">
              <a:spcBef>
                <a:spcPts val="1000"/>
              </a:spcBef>
              <a:spcAft>
                <a:spcPts val="0"/>
              </a:spcAft>
              <a:buNone/>
            </a:pPr>
            <a:r>
              <a:t/>
            </a:r>
            <a:endParaRPr sz="1400">
              <a:solidFill>
                <a:srgbClr val="000000"/>
              </a:solidFill>
              <a:latin typeface="Pangolin"/>
              <a:ea typeface="Pangolin"/>
              <a:cs typeface="Pangolin"/>
              <a:sym typeface="Pangolin"/>
            </a:endParaRPr>
          </a:p>
          <a:p>
            <a:pPr indent="0" lvl="0" marL="0" rtl="0" algn="l">
              <a:spcBef>
                <a:spcPts val="1000"/>
              </a:spcBef>
              <a:spcAft>
                <a:spcPts val="1600"/>
              </a:spcAft>
              <a:buNone/>
            </a:pPr>
            <a:r>
              <a:t/>
            </a:r>
            <a:endParaRPr/>
          </a:p>
        </p:txBody>
      </p:sp>
      <p:pic>
        <p:nvPicPr>
          <p:cNvPr descr="Resultado de imagen de síncopa y contratiempo" id="178" name="Google Shape;178;p27"/>
          <p:cNvPicPr preferRelativeResize="0"/>
          <p:nvPr/>
        </p:nvPicPr>
        <p:blipFill>
          <a:blip r:embed="rId3">
            <a:alphaModFix/>
          </a:blip>
          <a:stretch>
            <a:fillRect/>
          </a:stretch>
        </p:blipFill>
        <p:spPr>
          <a:xfrm>
            <a:off x="4818450" y="1746963"/>
            <a:ext cx="3290400" cy="16495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idx="1" type="body"/>
          </p:nvPr>
        </p:nvSpPr>
        <p:spPr>
          <a:xfrm>
            <a:off x="1035150" y="728000"/>
            <a:ext cx="3019200" cy="34164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Clr>
                <a:schemeClr val="dk1"/>
              </a:buClr>
              <a:buSzPts val="1400"/>
              <a:buFont typeface="Pangolin"/>
              <a:buChar char="➢"/>
            </a:pPr>
            <a:r>
              <a:rPr b="1" lang="es" sz="1400">
                <a:solidFill>
                  <a:schemeClr val="dk1"/>
                </a:solidFill>
                <a:latin typeface="Pangolin"/>
                <a:ea typeface="Pangolin"/>
                <a:cs typeface="Pangolin"/>
                <a:sym typeface="Pangolin"/>
              </a:rPr>
              <a:t>I</a:t>
            </a:r>
            <a:r>
              <a:rPr b="1" lang="es" sz="1400">
                <a:solidFill>
                  <a:schemeClr val="dk1"/>
                </a:solidFill>
                <a:latin typeface="Pangolin"/>
                <a:ea typeface="Pangolin"/>
                <a:cs typeface="Pangolin"/>
                <a:sym typeface="Pangolin"/>
              </a:rPr>
              <a:t>nstrumentación:</a:t>
            </a:r>
            <a:r>
              <a:rPr lang="es" sz="1400">
                <a:solidFill>
                  <a:schemeClr val="dk1"/>
                </a:solidFill>
                <a:latin typeface="Pangolin"/>
                <a:ea typeface="Pangolin"/>
                <a:cs typeface="Pangolin"/>
                <a:sym typeface="Pangolin"/>
              </a:rPr>
              <a:t>imita el canto vocal, la revalorización de los instrumentos de viento- metal, la incorporación del saxofón y el uso de las sordinas.</a:t>
            </a:r>
            <a:endParaRPr sz="1400">
              <a:solidFill>
                <a:schemeClr val="dk1"/>
              </a:solidFill>
              <a:latin typeface="Pangolin"/>
              <a:ea typeface="Pangolin"/>
              <a:cs typeface="Pangolin"/>
              <a:sym typeface="Pangolin"/>
            </a:endParaRPr>
          </a:p>
          <a:p>
            <a:pPr indent="0" lvl="0" marL="457200" rtl="0" algn="l">
              <a:spcBef>
                <a:spcPts val="1000"/>
              </a:spcBef>
              <a:spcAft>
                <a:spcPts val="0"/>
              </a:spcAft>
              <a:buNone/>
            </a:pPr>
            <a:r>
              <a:t/>
            </a:r>
            <a:endParaRPr sz="1000">
              <a:solidFill>
                <a:srgbClr val="CEDBDF"/>
              </a:solidFill>
            </a:endParaRPr>
          </a:p>
          <a:p>
            <a:pPr indent="0" lvl="0" marL="0" rtl="0" algn="l">
              <a:spcBef>
                <a:spcPts val="1000"/>
              </a:spcBef>
              <a:spcAft>
                <a:spcPts val="1600"/>
              </a:spcAft>
              <a:buNone/>
            </a:pPr>
            <a:r>
              <a:t/>
            </a:r>
            <a:endParaRPr/>
          </a:p>
        </p:txBody>
      </p:sp>
      <p:pic>
        <p:nvPicPr>
          <p:cNvPr descr="Resultado de imagen de sordina png" id="184" name="Google Shape;184;p28"/>
          <p:cNvPicPr preferRelativeResize="0"/>
          <p:nvPr/>
        </p:nvPicPr>
        <p:blipFill>
          <a:blip r:embed="rId3">
            <a:alphaModFix/>
          </a:blip>
          <a:stretch>
            <a:fillRect/>
          </a:stretch>
        </p:blipFill>
        <p:spPr>
          <a:xfrm>
            <a:off x="1515750" y="2624900"/>
            <a:ext cx="2058000" cy="2058000"/>
          </a:xfrm>
          <a:prstGeom prst="rect">
            <a:avLst/>
          </a:prstGeom>
          <a:noFill/>
          <a:ln>
            <a:noFill/>
          </a:ln>
        </p:spPr>
      </p:pic>
      <p:pic>
        <p:nvPicPr>
          <p:cNvPr descr="August 8, 2015&#10;Marciac (France)&#10;&#10;Wynton Marsalis (trumpet), Walter Blanding (sax), Victor Goines (sax), Sam Chess (trombone), Dan Nimmer (piano), Carlos Henriquez (bass), Jason Marsalis (drums)." id="185" name="Google Shape;185;p28" title="2:19 Blues - Wynton Marsalis Septet at Jazz in Marciac 2015">
            <a:hlinkClick r:id="rId4"/>
          </p:cNvPr>
          <p:cNvPicPr preferRelativeResize="0"/>
          <p:nvPr/>
        </p:nvPicPr>
        <p:blipFill>
          <a:blip r:embed="rId5">
            <a:alphaModFix/>
          </a:blip>
          <a:stretch>
            <a:fillRect/>
          </a:stretch>
        </p:blipFill>
        <p:spPr>
          <a:xfrm>
            <a:off x="5088075" y="355775"/>
            <a:ext cx="2885550" cy="2150097"/>
          </a:xfrm>
          <a:prstGeom prst="rect">
            <a:avLst/>
          </a:prstGeom>
          <a:noFill/>
          <a:ln>
            <a:noFill/>
          </a:ln>
        </p:spPr>
      </p:pic>
      <p:pic>
        <p:nvPicPr>
          <p:cNvPr descr="John Coltrane - In A Sentimental Mood" id="186" name="Google Shape;186;p28" title="John Coltrane - In A Sentimental Mood">
            <a:hlinkClick r:id="rId6"/>
          </p:cNvPr>
          <p:cNvPicPr preferRelativeResize="0"/>
          <p:nvPr/>
        </p:nvPicPr>
        <p:blipFill>
          <a:blip r:embed="rId7">
            <a:alphaModFix/>
          </a:blip>
          <a:stretch>
            <a:fillRect/>
          </a:stretch>
        </p:blipFill>
        <p:spPr>
          <a:xfrm>
            <a:off x="5158850" y="2624900"/>
            <a:ext cx="2744000" cy="2058000"/>
          </a:xfrm>
          <a:prstGeom prst="rect">
            <a:avLst/>
          </a:prstGeom>
          <a:noFill/>
          <a:ln>
            <a:noFill/>
          </a:ln>
        </p:spPr>
      </p:pic>
      <p:sp>
        <p:nvSpPr>
          <p:cNvPr id="187" name="Google Shape;187;p28"/>
          <p:cNvSpPr txBox="1"/>
          <p:nvPr/>
        </p:nvSpPr>
        <p:spPr>
          <a:xfrm>
            <a:off x="5229525" y="4596650"/>
            <a:ext cx="2744100" cy="1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Pangolin"/>
                <a:ea typeface="Pangolin"/>
                <a:cs typeface="Pangolin"/>
                <a:sym typeface="Pangolin"/>
              </a:rPr>
              <a:t>John Coltrane - In A Sentimental Mood</a:t>
            </a:r>
            <a:endParaRPr sz="1200">
              <a:solidFill>
                <a:schemeClr val="dk1"/>
              </a:solidFill>
              <a:latin typeface="Pangolin"/>
              <a:ea typeface="Pangolin"/>
              <a:cs typeface="Pangolin"/>
              <a:sym typeface="Pangolin"/>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Resultado de imagen de posit png" id="192" name="Google Shape;192;p29"/>
          <p:cNvPicPr preferRelativeResize="0"/>
          <p:nvPr/>
        </p:nvPicPr>
        <p:blipFill>
          <a:blip r:embed="rId3">
            <a:alphaModFix/>
          </a:blip>
          <a:stretch>
            <a:fillRect/>
          </a:stretch>
        </p:blipFill>
        <p:spPr>
          <a:xfrm>
            <a:off x="1466100" y="616350"/>
            <a:ext cx="4031725" cy="3910775"/>
          </a:xfrm>
          <a:prstGeom prst="rect">
            <a:avLst/>
          </a:prstGeom>
          <a:noFill/>
          <a:ln>
            <a:noFill/>
          </a:ln>
        </p:spPr>
      </p:pic>
      <p:sp>
        <p:nvSpPr>
          <p:cNvPr id="193" name="Google Shape;193;p29"/>
          <p:cNvSpPr txBox="1"/>
          <p:nvPr>
            <p:ph type="title"/>
          </p:nvPr>
        </p:nvSpPr>
        <p:spPr>
          <a:xfrm rot="-147495">
            <a:off x="1764820" y="2150758"/>
            <a:ext cx="3434260" cy="84197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3000">
                <a:latin typeface="Pangolin"/>
                <a:ea typeface="Pangolin"/>
                <a:cs typeface="Pangolin"/>
                <a:sym typeface="Pangolin"/>
              </a:rPr>
              <a:t>AGRUPACIONES INSTRUMENTALES</a:t>
            </a:r>
            <a:endParaRPr sz="3000">
              <a:latin typeface="Pangolin"/>
              <a:ea typeface="Pangolin"/>
              <a:cs typeface="Pangolin"/>
              <a:sym typeface="Pangolin"/>
            </a:endParaRPr>
          </a:p>
          <a:p>
            <a:pPr indent="0" lvl="0" marL="0" rtl="0" algn="ctr">
              <a:spcBef>
                <a:spcPts val="0"/>
              </a:spcBef>
              <a:spcAft>
                <a:spcPts val="0"/>
              </a:spcAft>
              <a:buNone/>
            </a:pPr>
            <a:r>
              <a:rPr lang="es" sz="3000">
                <a:latin typeface="Pangolin"/>
                <a:ea typeface="Pangolin"/>
                <a:cs typeface="Pangolin"/>
                <a:sym typeface="Pangolin"/>
              </a:rPr>
              <a:t>DEL JAZZ</a:t>
            </a:r>
            <a:endParaRPr sz="3000">
              <a:latin typeface="Pangolin"/>
              <a:ea typeface="Pangolin"/>
              <a:cs typeface="Pangolin"/>
              <a:sym typeface="Pangolin"/>
            </a:endParaRPr>
          </a:p>
        </p:txBody>
      </p:sp>
      <p:pic>
        <p:nvPicPr>
          <p:cNvPr descr="Imagen relacionada" id="194" name="Google Shape;194;p29"/>
          <p:cNvPicPr preferRelativeResize="0"/>
          <p:nvPr/>
        </p:nvPicPr>
        <p:blipFill>
          <a:blip r:embed="rId4">
            <a:alphaModFix/>
          </a:blip>
          <a:stretch>
            <a:fillRect/>
          </a:stretch>
        </p:blipFill>
        <p:spPr>
          <a:xfrm>
            <a:off x="2262375" y="3148975"/>
            <a:ext cx="2659875" cy="1267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891875" y="445025"/>
            <a:ext cx="333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accent5"/>
                </a:solidFill>
                <a:latin typeface="Pangolin"/>
                <a:ea typeface="Pangolin"/>
                <a:cs typeface="Pangolin"/>
                <a:sym typeface="Pangolin"/>
              </a:rPr>
              <a:t>Trío:</a:t>
            </a:r>
            <a:endParaRPr>
              <a:solidFill>
                <a:schemeClr val="accent5"/>
              </a:solidFill>
            </a:endParaRPr>
          </a:p>
        </p:txBody>
      </p:sp>
      <p:pic>
        <p:nvPicPr>
          <p:cNvPr descr="Resultado de imagen de mancha png" id="200" name="Google Shape;200;p30"/>
          <p:cNvPicPr preferRelativeResize="0"/>
          <p:nvPr/>
        </p:nvPicPr>
        <p:blipFill>
          <a:blip r:embed="rId3">
            <a:alphaModFix/>
          </a:blip>
          <a:stretch>
            <a:fillRect/>
          </a:stretch>
        </p:blipFill>
        <p:spPr>
          <a:xfrm>
            <a:off x="1124000" y="1091025"/>
            <a:ext cx="2234950" cy="1731175"/>
          </a:xfrm>
          <a:prstGeom prst="rect">
            <a:avLst/>
          </a:prstGeom>
          <a:noFill/>
          <a:ln>
            <a:noFill/>
          </a:ln>
        </p:spPr>
      </p:pic>
      <p:sp>
        <p:nvSpPr>
          <p:cNvPr id="201" name="Google Shape;201;p30"/>
          <p:cNvSpPr txBox="1"/>
          <p:nvPr/>
        </p:nvSpPr>
        <p:spPr>
          <a:xfrm>
            <a:off x="1343425" y="1435669"/>
            <a:ext cx="1796100" cy="10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800">
                <a:latin typeface="Permanent Marker"/>
                <a:ea typeface="Permanent Marker"/>
                <a:cs typeface="Permanent Marker"/>
                <a:sym typeface="Permanent Marker"/>
              </a:rPr>
              <a:t>2 instrumentos                 rítmicos </a:t>
            </a:r>
            <a:endParaRPr b="1" sz="1800">
              <a:latin typeface="Permanent Marker"/>
              <a:ea typeface="Permanent Marker"/>
              <a:cs typeface="Permanent Marker"/>
              <a:sym typeface="Permanent Marker"/>
            </a:endParaRPr>
          </a:p>
        </p:txBody>
      </p:sp>
      <p:pic>
        <p:nvPicPr>
          <p:cNvPr descr="Resultado de imagen de mancha png" id="202" name="Google Shape;202;p30"/>
          <p:cNvPicPr preferRelativeResize="0"/>
          <p:nvPr/>
        </p:nvPicPr>
        <p:blipFill>
          <a:blip r:embed="rId4">
            <a:alphaModFix/>
          </a:blip>
          <a:stretch>
            <a:fillRect/>
          </a:stretch>
        </p:blipFill>
        <p:spPr>
          <a:xfrm>
            <a:off x="5247025" y="608125"/>
            <a:ext cx="2234950" cy="1731175"/>
          </a:xfrm>
          <a:prstGeom prst="rect">
            <a:avLst/>
          </a:prstGeom>
          <a:noFill/>
          <a:ln>
            <a:noFill/>
          </a:ln>
        </p:spPr>
      </p:pic>
      <p:sp>
        <p:nvSpPr>
          <p:cNvPr id="203" name="Google Shape;203;p30"/>
          <p:cNvSpPr txBox="1"/>
          <p:nvPr/>
        </p:nvSpPr>
        <p:spPr>
          <a:xfrm>
            <a:off x="5569350" y="1007663"/>
            <a:ext cx="1590300" cy="9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800">
                <a:solidFill>
                  <a:schemeClr val="dk1"/>
                </a:solidFill>
                <a:latin typeface="Permanent Marker"/>
                <a:ea typeface="Permanent Marker"/>
                <a:cs typeface="Permanent Marker"/>
                <a:sym typeface="Permanent Marker"/>
              </a:rPr>
              <a:t>1</a:t>
            </a:r>
            <a:r>
              <a:rPr b="1" lang="es" sz="1800">
                <a:solidFill>
                  <a:schemeClr val="dk1"/>
                </a:solidFill>
                <a:latin typeface="Permanent Marker"/>
                <a:ea typeface="Permanent Marker"/>
                <a:cs typeface="Permanent Marker"/>
                <a:sym typeface="Permanent Marker"/>
              </a:rPr>
              <a:t> instrumento                 melódico </a:t>
            </a:r>
            <a:endParaRPr/>
          </a:p>
        </p:txBody>
      </p:sp>
      <p:pic>
        <p:nvPicPr>
          <p:cNvPr descr="Resultado de imagen de bateria silueta png" id="204" name="Google Shape;204;p30"/>
          <p:cNvPicPr preferRelativeResize="0"/>
          <p:nvPr/>
        </p:nvPicPr>
        <p:blipFill>
          <a:blip r:embed="rId5">
            <a:alphaModFix/>
          </a:blip>
          <a:stretch>
            <a:fillRect/>
          </a:stretch>
        </p:blipFill>
        <p:spPr>
          <a:xfrm>
            <a:off x="1124000" y="2969450"/>
            <a:ext cx="1306775" cy="1306775"/>
          </a:xfrm>
          <a:prstGeom prst="rect">
            <a:avLst/>
          </a:prstGeom>
          <a:noFill/>
          <a:ln>
            <a:noFill/>
          </a:ln>
        </p:spPr>
      </p:pic>
      <p:pic>
        <p:nvPicPr>
          <p:cNvPr descr="Resultado de imagen de silueta contrabajo png" id="205" name="Google Shape;205;p30"/>
          <p:cNvPicPr preferRelativeResize="0"/>
          <p:nvPr/>
        </p:nvPicPr>
        <p:blipFill>
          <a:blip r:embed="rId6">
            <a:alphaModFix/>
          </a:blip>
          <a:stretch>
            <a:fillRect/>
          </a:stretch>
        </p:blipFill>
        <p:spPr>
          <a:xfrm>
            <a:off x="2493850" y="2969450"/>
            <a:ext cx="1664175" cy="1664175"/>
          </a:xfrm>
          <a:prstGeom prst="rect">
            <a:avLst/>
          </a:prstGeom>
          <a:noFill/>
          <a:ln>
            <a:noFill/>
          </a:ln>
        </p:spPr>
      </p:pic>
      <p:pic>
        <p:nvPicPr>
          <p:cNvPr descr="Resultado de imagen de piano png" id="206" name="Google Shape;206;p30"/>
          <p:cNvPicPr preferRelativeResize="0"/>
          <p:nvPr/>
        </p:nvPicPr>
        <p:blipFill>
          <a:blip r:embed="rId7">
            <a:alphaModFix/>
          </a:blip>
          <a:stretch>
            <a:fillRect/>
          </a:stretch>
        </p:blipFill>
        <p:spPr>
          <a:xfrm rot="-937312">
            <a:off x="5289610" y="360487"/>
            <a:ext cx="897030" cy="897030"/>
          </a:xfrm>
          <a:prstGeom prst="rect">
            <a:avLst/>
          </a:prstGeom>
          <a:noFill/>
          <a:ln>
            <a:noFill/>
          </a:ln>
        </p:spPr>
      </p:pic>
      <p:pic>
        <p:nvPicPr>
          <p:cNvPr descr="Resultado de imagen de guitarra silueta png" id="207" name="Google Shape;207;p30"/>
          <p:cNvPicPr preferRelativeResize="0"/>
          <p:nvPr/>
        </p:nvPicPr>
        <p:blipFill>
          <a:blip r:embed="rId8">
            <a:alphaModFix/>
          </a:blip>
          <a:stretch>
            <a:fillRect/>
          </a:stretch>
        </p:blipFill>
        <p:spPr>
          <a:xfrm rot="350045">
            <a:off x="6535975" y="810575"/>
            <a:ext cx="1590300" cy="1590300"/>
          </a:xfrm>
          <a:prstGeom prst="rect">
            <a:avLst/>
          </a:prstGeom>
          <a:noFill/>
          <a:ln>
            <a:noFill/>
          </a:ln>
        </p:spPr>
      </p:pic>
      <p:pic>
        <p:nvPicPr>
          <p:cNvPr descr="Trio and trio jazz band of trio jazz piano. TWO hours of trio jazz music and trio jazz playlist. &#10;&#10;Featured in this trio jazz collection are:&#10;&#10;Track 1: Café de la Paix (starts at 00:00)&#10;Track 2: Chloé (starts at 4:05)&#10;Track 3: Beyond Seine (starts at 8:49)&#10;Track 4: Parisian summer (starts at 15:04)&#10;Track 5: Sweet as macaron (starts at 21:42)&#10;Track 6: Oh Françoise (starts at 25:30)&#10;Track 7: Some sunny day (starts at 29:14)&#10;Track 8: Bal au Moulin Rouge (starts at 35:23)&#10;Track 9: Velvet night (starts at 39:04)&#10;Track 10: Sweet dreams (starts at 43:48)&#10;Track 11: Memories of Champs-Elysées (starts at 50:20)&#10;Track 12: Moonlight by my side (starts at 1:20:30)&#10;Encore (starts at 1:30:55)&#10;&#10;---&#10;* Take some time off each day to relax and recharge by watching and listening to the vast collection of relaxation music videos on this channel ranging from blues, jazz, new age fusion through to classical music to love ballads, and even relaxing sound effects. &#10;&#10;* The most effective way to support me and my music is by listening and sharing them on Youtube.&#10;&#10;Stay up to date with the latest releases by subscribing to my Youtube channel here: http://www.youtube.com/user/EscapeOneChannel?sub_confirmation=1&#10;&#10;* All video footages and music on this channel are my original recordings and compositions . For commercial use of my music, please email your enquiry to lewisluong8@gmail.com for a quote. Or visit my Official Website here: https://www.patreon.com/EscapeOne&#10;&#10;* Please join my 'Patreon Support Club' here: https://www.patreon.com/EscapeOne" id="208" name="Google Shape;208;p30" title="Trio &amp; Trio Jazz Band of Trio Jazz Piano: 2 HOURS of Trio Jazz Music">
            <a:hlinkClick r:id="rId9"/>
          </p:cNvPr>
          <p:cNvPicPr preferRelativeResize="0"/>
          <p:nvPr/>
        </p:nvPicPr>
        <p:blipFill>
          <a:blip r:embed="rId10">
            <a:alphaModFix/>
          </a:blip>
          <a:stretch>
            <a:fillRect/>
          </a:stretch>
        </p:blipFill>
        <p:spPr>
          <a:xfrm>
            <a:off x="5247025" y="2686913"/>
            <a:ext cx="2470050" cy="187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891875" y="445025"/>
            <a:ext cx="333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accent5"/>
                </a:solidFill>
                <a:latin typeface="Pangolin"/>
                <a:ea typeface="Pangolin"/>
                <a:cs typeface="Pangolin"/>
                <a:sym typeface="Pangolin"/>
              </a:rPr>
              <a:t>Cuarteto y quinteto:</a:t>
            </a:r>
            <a:endParaRPr>
              <a:solidFill>
                <a:schemeClr val="accent5"/>
              </a:solidFill>
            </a:endParaRPr>
          </a:p>
        </p:txBody>
      </p:sp>
      <p:pic>
        <p:nvPicPr>
          <p:cNvPr descr="Resultado de imagen de mancha png" id="214" name="Google Shape;214;p31"/>
          <p:cNvPicPr preferRelativeResize="0"/>
          <p:nvPr/>
        </p:nvPicPr>
        <p:blipFill rotWithShape="1">
          <a:blip r:embed="rId3">
            <a:alphaModFix/>
          </a:blip>
          <a:srcRect b="0" l="1980" r="-1980" t="0"/>
          <a:stretch/>
        </p:blipFill>
        <p:spPr>
          <a:xfrm>
            <a:off x="4772750" y="1153125"/>
            <a:ext cx="3582550" cy="2775025"/>
          </a:xfrm>
          <a:prstGeom prst="rect">
            <a:avLst/>
          </a:prstGeom>
          <a:noFill/>
          <a:ln>
            <a:noFill/>
          </a:ln>
        </p:spPr>
      </p:pic>
      <p:pic>
        <p:nvPicPr>
          <p:cNvPr descr="Resultado de imagen de mancha png" id="215" name="Google Shape;215;p31"/>
          <p:cNvPicPr preferRelativeResize="0"/>
          <p:nvPr/>
        </p:nvPicPr>
        <p:blipFill>
          <a:blip r:embed="rId4">
            <a:alphaModFix/>
          </a:blip>
          <a:stretch>
            <a:fillRect/>
          </a:stretch>
        </p:blipFill>
        <p:spPr>
          <a:xfrm>
            <a:off x="969200" y="1238275"/>
            <a:ext cx="3439163" cy="1871825"/>
          </a:xfrm>
          <a:prstGeom prst="rect">
            <a:avLst/>
          </a:prstGeom>
          <a:noFill/>
          <a:ln>
            <a:noFill/>
          </a:ln>
        </p:spPr>
      </p:pic>
      <p:sp>
        <p:nvSpPr>
          <p:cNvPr id="216" name="Google Shape;216;p31"/>
          <p:cNvSpPr txBox="1"/>
          <p:nvPr/>
        </p:nvSpPr>
        <p:spPr>
          <a:xfrm>
            <a:off x="1333238" y="1646525"/>
            <a:ext cx="2711100" cy="9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800">
                <a:latin typeface="Permanent Marker"/>
                <a:ea typeface="Permanent Marker"/>
                <a:cs typeface="Permanent Marker"/>
                <a:sym typeface="Permanent Marker"/>
              </a:rPr>
              <a:t>Se les añade 1 o 2 instrumentos de viento</a:t>
            </a:r>
            <a:endParaRPr b="1" sz="1800">
              <a:latin typeface="Permanent Marker"/>
              <a:ea typeface="Permanent Marker"/>
              <a:cs typeface="Permanent Marker"/>
              <a:sym typeface="Permanent Marker"/>
            </a:endParaRPr>
          </a:p>
        </p:txBody>
      </p:sp>
      <p:pic>
        <p:nvPicPr>
          <p:cNvPr descr="Resultado de imagen de cuarteto jazz" id="217" name="Google Shape;217;p31"/>
          <p:cNvPicPr preferRelativeResize="0"/>
          <p:nvPr/>
        </p:nvPicPr>
        <p:blipFill>
          <a:blip r:embed="rId5">
            <a:alphaModFix/>
          </a:blip>
          <a:stretch>
            <a:fillRect/>
          </a:stretch>
        </p:blipFill>
        <p:spPr>
          <a:xfrm>
            <a:off x="5025300" y="1910275"/>
            <a:ext cx="2790684" cy="1470850"/>
          </a:xfrm>
          <a:prstGeom prst="rect">
            <a:avLst/>
          </a:prstGeom>
          <a:noFill/>
          <a:ln>
            <a:noFill/>
          </a:ln>
        </p:spPr>
      </p:pic>
      <p:pic>
        <p:nvPicPr>
          <p:cNvPr descr="Resultado de imagen de saxofon silueta png" id="218" name="Google Shape;218;p31"/>
          <p:cNvPicPr preferRelativeResize="0"/>
          <p:nvPr/>
        </p:nvPicPr>
        <p:blipFill>
          <a:blip r:embed="rId6">
            <a:alphaModFix/>
          </a:blip>
          <a:stretch>
            <a:fillRect/>
          </a:stretch>
        </p:blipFill>
        <p:spPr>
          <a:xfrm>
            <a:off x="2807151" y="3110100"/>
            <a:ext cx="1420125" cy="1420152"/>
          </a:xfrm>
          <a:prstGeom prst="rect">
            <a:avLst/>
          </a:prstGeom>
          <a:noFill/>
          <a:ln>
            <a:noFill/>
          </a:ln>
        </p:spPr>
      </p:pic>
      <p:pic>
        <p:nvPicPr>
          <p:cNvPr descr="Resultado de imagen de trompeta silueta png" id="219" name="Google Shape;219;p31"/>
          <p:cNvPicPr preferRelativeResize="0"/>
          <p:nvPr/>
        </p:nvPicPr>
        <p:blipFill>
          <a:blip r:embed="rId7">
            <a:alphaModFix/>
          </a:blip>
          <a:stretch>
            <a:fillRect/>
          </a:stretch>
        </p:blipFill>
        <p:spPr>
          <a:xfrm>
            <a:off x="1252650" y="2741250"/>
            <a:ext cx="1470851" cy="1470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967875" y="575100"/>
            <a:ext cx="3221700" cy="39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6000">
                <a:latin typeface="Pangolin"/>
                <a:ea typeface="Pangolin"/>
                <a:cs typeface="Pangolin"/>
                <a:sym typeface="Pangolin"/>
              </a:rPr>
              <a:t>¿Qué </a:t>
            </a:r>
            <a:endParaRPr sz="6000">
              <a:latin typeface="Pangolin"/>
              <a:ea typeface="Pangolin"/>
              <a:cs typeface="Pangolin"/>
              <a:sym typeface="Pangolin"/>
            </a:endParaRPr>
          </a:p>
          <a:p>
            <a:pPr indent="0" lvl="0" marL="0" rtl="0" algn="l">
              <a:spcBef>
                <a:spcPts val="0"/>
              </a:spcBef>
              <a:spcAft>
                <a:spcPts val="0"/>
              </a:spcAft>
              <a:buNone/>
            </a:pPr>
            <a:r>
              <a:rPr lang="es" sz="6000">
                <a:latin typeface="Pangolin"/>
                <a:ea typeface="Pangolin"/>
                <a:cs typeface="Pangolin"/>
                <a:sym typeface="Pangolin"/>
              </a:rPr>
              <a:t>es </a:t>
            </a:r>
            <a:endParaRPr sz="6000">
              <a:latin typeface="Pangolin"/>
              <a:ea typeface="Pangolin"/>
              <a:cs typeface="Pangolin"/>
              <a:sym typeface="Pangolin"/>
            </a:endParaRPr>
          </a:p>
          <a:p>
            <a:pPr indent="0" lvl="0" marL="0" rtl="0" algn="l">
              <a:spcBef>
                <a:spcPts val="0"/>
              </a:spcBef>
              <a:spcAft>
                <a:spcPts val="0"/>
              </a:spcAft>
              <a:buNone/>
            </a:pPr>
            <a:r>
              <a:rPr lang="es" sz="6000">
                <a:latin typeface="Pangolin"/>
                <a:ea typeface="Pangolin"/>
                <a:cs typeface="Pangolin"/>
                <a:sym typeface="Pangolin"/>
              </a:rPr>
              <a:t>el </a:t>
            </a:r>
            <a:endParaRPr sz="6000">
              <a:latin typeface="Pangolin"/>
              <a:ea typeface="Pangolin"/>
              <a:cs typeface="Pangolin"/>
              <a:sym typeface="Pangolin"/>
            </a:endParaRPr>
          </a:p>
          <a:p>
            <a:pPr indent="0" lvl="0" marL="0" rtl="0" algn="l">
              <a:spcBef>
                <a:spcPts val="0"/>
              </a:spcBef>
              <a:spcAft>
                <a:spcPts val="0"/>
              </a:spcAft>
              <a:buNone/>
            </a:pPr>
            <a:r>
              <a:rPr lang="es" sz="6000">
                <a:latin typeface="Pangolin"/>
                <a:ea typeface="Pangolin"/>
                <a:cs typeface="Pangolin"/>
                <a:sym typeface="Pangolin"/>
              </a:rPr>
              <a:t>jazz?</a:t>
            </a:r>
            <a:endParaRPr sz="6000">
              <a:latin typeface="Pangolin"/>
              <a:ea typeface="Pangolin"/>
              <a:cs typeface="Pangolin"/>
              <a:sym typeface="Pangolin"/>
            </a:endParaRPr>
          </a:p>
        </p:txBody>
      </p:sp>
      <p:sp>
        <p:nvSpPr>
          <p:cNvPr id="65" name="Google Shape;65;p14"/>
          <p:cNvSpPr txBox="1"/>
          <p:nvPr>
            <p:ph idx="1" type="body"/>
          </p:nvPr>
        </p:nvSpPr>
        <p:spPr>
          <a:xfrm>
            <a:off x="4749400" y="978750"/>
            <a:ext cx="3318600" cy="318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s">
                <a:solidFill>
                  <a:srgbClr val="000000"/>
                </a:solidFill>
                <a:latin typeface="Georgia"/>
                <a:ea typeface="Georgia"/>
                <a:cs typeface="Georgia"/>
                <a:sym typeface="Georgia"/>
              </a:rPr>
              <a:t>El jazz es un género de </a:t>
            </a:r>
            <a:r>
              <a:rPr lang="es">
                <a:solidFill>
                  <a:srgbClr val="000000"/>
                </a:solidFill>
                <a:uFill>
                  <a:noFill/>
                </a:uFill>
                <a:latin typeface="Georgia"/>
                <a:ea typeface="Georgia"/>
                <a:cs typeface="Georgia"/>
                <a:sym typeface="Georgia"/>
                <a:hlinkClick r:id="rId3"/>
              </a:rPr>
              <a:t>música</a:t>
            </a:r>
            <a:r>
              <a:rPr lang="es">
                <a:solidFill>
                  <a:srgbClr val="000000"/>
                </a:solidFill>
                <a:latin typeface="Georgia"/>
                <a:ea typeface="Georgia"/>
                <a:cs typeface="Georgia"/>
                <a:sym typeface="Georgia"/>
              </a:rPr>
              <a:t> que tiene su origen en diversos ritmos y melodías afronorteamericanos. Surgió a finales del siglo XIX en los Estados Unidos y, con el paso de los años, se expandió por todo el mundo.</a:t>
            </a:r>
            <a:endParaRPr>
              <a:solidFill>
                <a:srgbClr val="000000"/>
              </a:solidFill>
            </a:endParaRPr>
          </a:p>
        </p:txBody>
      </p:sp>
      <p:pic>
        <p:nvPicPr>
          <p:cNvPr descr="Resultado de imagen de lapiz png" id="66" name="Google Shape;66;p14"/>
          <p:cNvPicPr preferRelativeResize="0"/>
          <p:nvPr/>
        </p:nvPicPr>
        <p:blipFill>
          <a:blip r:embed="rId4">
            <a:alphaModFix/>
          </a:blip>
          <a:stretch>
            <a:fillRect/>
          </a:stretch>
        </p:blipFill>
        <p:spPr>
          <a:xfrm rot="745154">
            <a:off x="6881586" y="3920710"/>
            <a:ext cx="911604" cy="911604"/>
          </a:xfrm>
          <a:prstGeom prst="rect">
            <a:avLst/>
          </a:prstGeom>
          <a:noFill/>
          <a:ln>
            <a:noFill/>
          </a:ln>
        </p:spPr>
      </p:pic>
      <p:pic>
        <p:nvPicPr>
          <p:cNvPr descr="Resultado de imagen de saxofon png" id="67" name="Google Shape;67;p14"/>
          <p:cNvPicPr preferRelativeResize="0"/>
          <p:nvPr/>
        </p:nvPicPr>
        <p:blipFill>
          <a:blip r:embed="rId5">
            <a:alphaModFix/>
          </a:blip>
          <a:stretch>
            <a:fillRect/>
          </a:stretch>
        </p:blipFill>
        <p:spPr>
          <a:xfrm>
            <a:off x="1943300" y="1649150"/>
            <a:ext cx="1845201" cy="1845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891875" y="445025"/>
            <a:ext cx="333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accent5"/>
                </a:solidFill>
                <a:latin typeface="Pangolin"/>
                <a:ea typeface="Pangolin"/>
                <a:cs typeface="Pangolin"/>
                <a:sym typeface="Pangolin"/>
              </a:rPr>
              <a:t>Big band:</a:t>
            </a:r>
            <a:endParaRPr>
              <a:solidFill>
                <a:schemeClr val="accent5"/>
              </a:solidFill>
            </a:endParaRPr>
          </a:p>
        </p:txBody>
      </p:sp>
      <p:pic>
        <p:nvPicPr>
          <p:cNvPr descr="Resultado de imagen de bateria silueta png" id="225" name="Google Shape;225;p32"/>
          <p:cNvPicPr preferRelativeResize="0"/>
          <p:nvPr/>
        </p:nvPicPr>
        <p:blipFill>
          <a:blip r:embed="rId3">
            <a:alphaModFix/>
          </a:blip>
          <a:stretch>
            <a:fillRect/>
          </a:stretch>
        </p:blipFill>
        <p:spPr>
          <a:xfrm>
            <a:off x="1124000" y="2969450"/>
            <a:ext cx="1306775" cy="1306775"/>
          </a:xfrm>
          <a:prstGeom prst="rect">
            <a:avLst/>
          </a:prstGeom>
          <a:noFill/>
          <a:ln>
            <a:noFill/>
          </a:ln>
        </p:spPr>
      </p:pic>
      <p:pic>
        <p:nvPicPr>
          <p:cNvPr descr="Resultado de imagen de silueta contrabajo png" id="226" name="Google Shape;226;p32"/>
          <p:cNvPicPr preferRelativeResize="0"/>
          <p:nvPr/>
        </p:nvPicPr>
        <p:blipFill>
          <a:blip r:embed="rId4">
            <a:alphaModFix/>
          </a:blip>
          <a:stretch>
            <a:fillRect/>
          </a:stretch>
        </p:blipFill>
        <p:spPr>
          <a:xfrm>
            <a:off x="2493850" y="2969450"/>
            <a:ext cx="1664175" cy="1664175"/>
          </a:xfrm>
          <a:prstGeom prst="rect">
            <a:avLst/>
          </a:prstGeom>
          <a:noFill/>
          <a:ln>
            <a:noFill/>
          </a:ln>
        </p:spPr>
      </p:pic>
      <p:pic>
        <p:nvPicPr>
          <p:cNvPr descr="Resultado de imagen de mancha png tumblr" id="227" name="Google Shape;227;p32"/>
          <p:cNvPicPr preferRelativeResize="0"/>
          <p:nvPr/>
        </p:nvPicPr>
        <p:blipFill>
          <a:blip r:embed="rId5">
            <a:alphaModFix/>
          </a:blip>
          <a:stretch>
            <a:fillRect/>
          </a:stretch>
        </p:blipFill>
        <p:spPr>
          <a:xfrm>
            <a:off x="1142838" y="1007675"/>
            <a:ext cx="2833475" cy="2095611"/>
          </a:xfrm>
          <a:prstGeom prst="rect">
            <a:avLst/>
          </a:prstGeom>
          <a:noFill/>
          <a:ln>
            <a:noFill/>
          </a:ln>
        </p:spPr>
      </p:pic>
      <p:sp>
        <p:nvSpPr>
          <p:cNvPr id="228" name="Google Shape;228;p32"/>
          <p:cNvSpPr txBox="1"/>
          <p:nvPr/>
        </p:nvSpPr>
        <p:spPr>
          <a:xfrm>
            <a:off x="1961838" y="1472638"/>
            <a:ext cx="1195500" cy="10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000">
                <a:latin typeface="Permanent Marker"/>
                <a:ea typeface="Permanent Marker"/>
                <a:cs typeface="Permanent Marker"/>
                <a:sym typeface="Permanent Marker"/>
              </a:rPr>
              <a:t>Sección de ritmo</a:t>
            </a:r>
            <a:endParaRPr b="1" sz="2000">
              <a:latin typeface="Permanent Marker"/>
              <a:ea typeface="Permanent Marker"/>
              <a:cs typeface="Permanent Marker"/>
              <a:sym typeface="Permanent Marker"/>
            </a:endParaRPr>
          </a:p>
        </p:txBody>
      </p:sp>
      <p:pic>
        <p:nvPicPr>
          <p:cNvPr descr="Resultado de imagen de piano png" id="229" name="Google Shape;229;p32"/>
          <p:cNvPicPr preferRelativeResize="0"/>
          <p:nvPr/>
        </p:nvPicPr>
        <p:blipFill>
          <a:blip r:embed="rId6">
            <a:alphaModFix/>
          </a:blip>
          <a:stretch>
            <a:fillRect/>
          </a:stretch>
        </p:blipFill>
        <p:spPr>
          <a:xfrm rot="-937312">
            <a:off x="1328872" y="938525"/>
            <a:ext cx="897030" cy="897030"/>
          </a:xfrm>
          <a:prstGeom prst="rect">
            <a:avLst/>
          </a:prstGeom>
          <a:noFill/>
          <a:ln>
            <a:noFill/>
          </a:ln>
        </p:spPr>
      </p:pic>
      <p:pic>
        <p:nvPicPr>
          <p:cNvPr descr="Imagen relacionada" id="230" name="Google Shape;230;p32"/>
          <p:cNvPicPr preferRelativeResize="0"/>
          <p:nvPr/>
        </p:nvPicPr>
        <p:blipFill>
          <a:blip r:embed="rId7">
            <a:alphaModFix/>
          </a:blip>
          <a:stretch>
            <a:fillRect/>
          </a:stretch>
        </p:blipFill>
        <p:spPr>
          <a:xfrm>
            <a:off x="5241862" y="425925"/>
            <a:ext cx="2245285" cy="2095600"/>
          </a:xfrm>
          <a:prstGeom prst="rect">
            <a:avLst/>
          </a:prstGeom>
          <a:noFill/>
          <a:ln>
            <a:noFill/>
          </a:ln>
        </p:spPr>
      </p:pic>
      <p:pic>
        <p:nvPicPr>
          <p:cNvPr descr="Resultado de imagen de guitarra silueta png" id="231" name="Google Shape;231;p32"/>
          <p:cNvPicPr preferRelativeResize="0"/>
          <p:nvPr/>
        </p:nvPicPr>
        <p:blipFill>
          <a:blip r:embed="rId8">
            <a:alphaModFix/>
          </a:blip>
          <a:stretch>
            <a:fillRect/>
          </a:stretch>
        </p:blipFill>
        <p:spPr>
          <a:xfrm rot="350044">
            <a:off x="2720193" y="1302205"/>
            <a:ext cx="1506541" cy="1506541"/>
          </a:xfrm>
          <a:prstGeom prst="rect">
            <a:avLst/>
          </a:prstGeom>
          <a:noFill/>
          <a:ln>
            <a:noFill/>
          </a:ln>
        </p:spPr>
      </p:pic>
      <p:sp>
        <p:nvSpPr>
          <p:cNvPr id="232" name="Google Shape;232;p32"/>
          <p:cNvSpPr txBox="1"/>
          <p:nvPr/>
        </p:nvSpPr>
        <p:spPr>
          <a:xfrm>
            <a:off x="5673900" y="1007675"/>
            <a:ext cx="1381200" cy="9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200">
                <a:solidFill>
                  <a:schemeClr val="dk1"/>
                </a:solidFill>
                <a:latin typeface="Permanent Marker"/>
                <a:ea typeface="Permanent Marker"/>
                <a:cs typeface="Permanent Marker"/>
                <a:sym typeface="Permanent Marker"/>
              </a:rPr>
              <a:t>Sección de viento</a:t>
            </a:r>
            <a:endParaRPr sz="2200"/>
          </a:p>
        </p:txBody>
      </p:sp>
      <p:pic>
        <p:nvPicPr>
          <p:cNvPr descr="Resultado de imagen de trompeta silueta png" id="233" name="Google Shape;233;p32"/>
          <p:cNvPicPr preferRelativeResize="0"/>
          <p:nvPr/>
        </p:nvPicPr>
        <p:blipFill>
          <a:blip r:embed="rId9">
            <a:alphaModFix/>
          </a:blip>
          <a:stretch>
            <a:fillRect/>
          </a:stretch>
        </p:blipFill>
        <p:spPr>
          <a:xfrm rot="1068674">
            <a:off x="5037825" y="1531700"/>
            <a:ext cx="1195500" cy="1195500"/>
          </a:xfrm>
          <a:prstGeom prst="rect">
            <a:avLst/>
          </a:prstGeom>
          <a:noFill/>
          <a:ln>
            <a:noFill/>
          </a:ln>
        </p:spPr>
      </p:pic>
      <p:pic>
        <p:nvPicPr>
          <p:cNvPr descr="Resultado de imagen de saxofon silueta png" id="234" name="Google Shape;234;p32"/>
          <p:cNvPicPr preferRelativeResize="0"/>
          <p:nvPr/>
        </p:nvPicPr>
        <p:blipFill>
          <a:blip r:embed="rId10">
            <a:alphaModFix/>
          </a:blip>
          <a:stretch>
            <a:fillRect/>
          </a:stretch>
        </p:blipFill>
        <p:spPr>
          <a:xfrm rot="270773">
            <a:off x="6569825" y="1367288"/>
            <a:ext cx="1105474" cy="1105495"/>
          </a:xfrm>
          <a:prstGeom prst="rect">
            <a:avLst/>
          </a:prstGeom>
          <a:noFill/>
          <a:ln>
            <a:noFill/>
          </a:ln>
        </p:spPr>
      </p:pic>
      <p:pic>
        <p:nvPicPr>
          <p:cNvPr descr="Resultado de imagen de trombon silueta png" id="235" name="Google Shape;235;p32"/>
          <p:cNvPicPr preferRelativeResize="0"/>
          <p:nvPr/>
        </p:nvPicPr>
        <p:blipFill>
          <a:blip r:embed="rId11">
            <a:alphaModFix/>
          </a:blip>
          <a:stretch>
            <a:fillRect/>
          </a:stretch>
        </p:blipFill>
        <p:spPr>
          <a:xfrm rot="-754302">
            <a:off x="5362800" y="161376"/>
            <a:ext cx="1195499" cy="1195499"/>
          </a:xfrm>
          <a:prstGeom prst="rect">
            <a:avLst/>
          </a:prstGeom>
          <a:noFill/>
          <a:ln>
            <a:noFill/>
          </a:ln>
        </p:spPr>
      </p:pic>
      <p:pic>
        <p:nvPicPr>
          <p:cNvPr descr="Resultado de imagen de big band jazz" id="236" name="Google Shape;236;p32"/>
          <p:cNvPicPr preferRelativeResize="0"/>
          <p:nvPr/>
        </p:nvPicPr>
        <p:blipFill>
          <a:blip r:embed="rId12">
            <a:alphaModFix/>
          </a:blip>
          <a:stretch>
            <a:fillRect/>
          </a:stretch>
        </p:blipFill>
        <p:spPr>
          <a:xfrm>
            <a:off x="4945675" y="2597499"/>
            <a:ext cx="2991249" cy="2251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descr="Live Big Band performances by the greatest jazz musicians including Count Basie, Harry James and Duke Ellington. Download more great music at http://www.ten12entertainment.com  &#10;&#10;Track List&#10;&#10;COUNT BASIE &amp; HIS ORCHESTRA 1964&#10;1. One O'clock Jump&#10;2. Pleasingly Plump&#10;3. All Of Me&#10;4. Corner Pocket&#10;&#10;DUKE ELLINGTON &amp; HIS ORCHESTRA 1965&#10;5. Take The A Train&#10;6. Cottontail&#10;7. Medley: Caravan, I Got It Bad, Don't Get Around Much Anymore, Mood Indigo, I'm Beginning To See The Light, Sophisticated Lady&#10;8. Banquet Theme&#10;9. Skillipoop&#10;10. Tutti For Cootie&#10;&#10;HARRY JAMES &amp; HIS ORCHESTRA 1965&#10;11. Ciribiribin&#10;12. Don't Be That Way&#10;13. Tuxedo Junction&#10;14. Sunday Morning&#10;15. Walk On The Wild Side&#10;16. Prelude To A Kiss&#10;17. Two O'clock Jump&#10;18. Rainbow Kiss (closing theme)" id="241" name="Google Shape;241;p33" title="Big Band Live Jazz - Count Basie, Harry James, Duke Ellington">
            <a:hlinkClick r:id="rId3"/>
          </p:cNvPr>
          <p:cNvPicPr preferRelativeResize="0"/>
          <p:nvPr/>
        </p:nvPicPr>
        <p:blipFill>
          <a:blip r:embed="rId4">
            <a:alphaModFix/>
          </a:blip>
          <a:stretch>
            <a:fillRect/>
          </a:stretch>
        </p:blipFill>
        <p:spPr>
          <a:xfrm>
            <a:off x="221575" y="1016963"/>
            <a:ext cx="4146100" cy="3109568"/>
          </a:xfrm>
          <a:prstGeom prst="rect">
            <a:avLst/>
          </a:prstGeom>
          <a:noFill/>
          <a:ln>
            <a:noFill/>
          </a:ln>
        </p:spPr>
      </p:pic>
      <p:pic>
        <p:nvPicPr>
          <p:cNvPr descr="Subscribe to The Kennedy Center! http://bit.ly/2gNFrtb" id="242" name="Google Shape;242;p33" title="National Jazz Workshop Big Band - Millennium Stage (March 1, 2018)">
            <a:hlinkClick r:id="rId5"/>
          </p:cNvPr>
          <p:cNvPicPr preferRelativeResize="0"/>
          <p:nvPr/>
        </p:nvPicPr>
        <p:blipFill>
          <a:blip r:embed="rId6">
            <a:alphaModFix/>
          </a:blip>
          <a:stretch>
            <a:fillRect/>
          </a:stretch>
        </p:blipFill>
        <p:spPr>
          <a:xfrm>
            <a:off x="4824000" y="1016975"/>
            <a:ext cx="4146100" cy="3109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descr="Resultado de imagen de mancha png tumblr" id="247" name="Google Shape;247;p34"/>
          <p:cNvPicPr preferRelativeResize="0"/>
          <p:nvPr/>
        </p:nvPicPr>
        <p:blipFill>
          <a:blip r:embed="rId3">
            <a:alphaModFix/>
          </a:blip>
          <a:stretch>
            <a:fillRect/>
          </a:stretch>
        </p:blipFill>
        <p:spPr>
          <a:xfrm>
            <a:off x="1175250" y="664825"/>
            <a:ext cx="4908475" cy="4243625"/>
          </a:xfrm>
          <a:prstGeom prst="rect">
            <a:avLst/>
          </a:prstGeom>
          <a:noFill/>
          <a:ln>
            <a:noFill/>
          </a:ln>
        </p:spPr>
      </p:pic>
      <p:sp>
        <p:nvSpPr>
          <p:cNvPr id="248" name="Google Shape;248;p34"/>
          <p:cNvSpPr txBox="1"/>
          <p:nvPr/>
        </p:nvSpPr>
        <p:spPr>
          <a:xfrm>
            <a:off x="1873538" y="2654725"/>
            <a:ext cx="3014100" cy="13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400">
                <a:solidFill>
                  <a:schemeClr val="lt1"/>
                </a:solidFill>
                <a:latin typeface="Pangolin"/>
                <a:ea typeface="Pangolin"/>
                <a:cs typeface="Pangolin"/>
                <a:sym typeface="Pangolin"/>
              </a:rPr>
              <a:t>MÚSICOS </a:t>
            </a:r>
            <a:endParaRPr b="1" sz="3400">
              <a:solidFill>
                <a:schemeClr val="lt1"/>
              </a:solidFill>
              <a:latin typeface="Pangolin"/>
              <a:ea typeface="Pangolin"/>
              <a:cs typeface="Pangolin"/>
              <a:sym typeface="Pangolin"/>
            </a:endParaRPr>
          </a:p>
          <a:p>
            <a:pPr indent="0" lvl="0" marL="0" rtl="0" algn="ctr">
              <a:spcBef>
                <a:spcPts val="0"/>
              </a:spcBef>
              <a:spcAft>
                <a:spcPts val="0"/>
              </a:spcAft>
              <a:buNone/>
            </a:pPr>
            <a:r>
              <a:rPr b="1" lang="es" sz="3400">
                <a:solidFill>
                  <a:schemeClr val="lt1"/>
                </a:solidFill>
                <a:latin typeface="Pangolin"/>
                <a:ea typeface="Pangolin"/>
                <a:cs typeface="Pangolin"/>
                <a:sym typeface="Pangolin"/>
              </a:rPr>
              <a:t>DESTACADOS</a:t>
            </a:r>
            <a:endParaRPr b="1" sz="3400">
              <a:solidFill>
                <a:schemeClr val="lt1"/>
              </a:solidFill>
              <a:latin typeface="Pangolin"/>
              <a:ea typeface="Pangolin"/>
              <a:cs typeface="Pangolin"/>
              <a:sym typeface="Pangolin"/>
            </a:endParaRPr>
          </a:p>
        </p:txBody>
      </p:sp>
      <p:pic>
        <p:nvPicPr>
          <p:cNvPr descr="Resultado de imagen de SILUETA jazz png" id="249" name="Google Shape;249;p34"/>
          <p:cNvPicPr preferRelativeResize="0"/>
          <p:nvPr/>
        </p:nvPicPr>
        <p:blipFill>
          <a:blip r:embed="rId4">
            <a:alphaModFix/>
          </a:blip>
          <a:stretch>
            <a:fillRect/>
          </a:stretch>
        </p:blipFill>
        <p:spPr>
          <a:xfrm>
            <a:off x="1783625" y="1140650"/>
            <a:ext cx="1859775" cy="1859775"/>
          </a:xfrm>
          <a:prstGeom prst="rect">
            <a:avLst/>
          </a:prstGeom>
          <a:noFill/>
          <a:ln>
            <a:noFill/>
          </a:ln>
        </p:spPr>
      </p:pic>
      <p:pic>
        <p:nvPicPr>
          <p:cNvPr descr="Resultado de imagen de gif jazz" id="250" name="Google Shape;250;p34"/>
          <p:cNvPicPr preferRelativeResize="0"/>
          <p:nvPr/>
        </p:nvPicPr>
        <p:blipFill>
          <a:blip r:embed="rId5">
            <a:alphaModFix/>
          </a:blip>
          <a:stretch>
            <a:fillRect/>
          </a:stretch>
        </p:blipFill>
        <p:spPr>
          <a:xfrm>
            <a:off x="-615225" y="2502625"/>
            <a:ext cx="2751475" cy="275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911925" y="445025"/>
            <a:ext cx="329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351C75"/>
                </a:solidFill>
                <a:latin typeface="Pangolin"/>
                <a:ea typeface="Pangolin"/>
                <a:cs typeface="Pangolin"/>
                <a:sym typeface="Pangolin"/>
              </a:rPr>
              <a:t>Miles Davis</a:t>
            </a:r>
            <a:endParaRPr>
              <a:solidFill>
                <a:srgbClr val="351C75"/>
              </a:solidFill>
            </a:endParaRPr>
          </a:p>
        </p:txBody>
      </p:sp>
      <p:pic>
        <p:nvPicPr>
          <p:cNvPr descr="Resultado de imagen de explosion de notas musicales png" id="256" name="Google Shape;256;p35"/>
          <p:cNvPicPr preferRelativeResize="0"/>
          <p:nvPr/>
        </p:nvPicPr>
        <p:blipFill>
          <a:blip r:embed="rId3">
            <a:alphaModFix amt="50000"/>
          </a:blip>
          <a:stretch>
            <a:fillRect/>
          </a:stretch>
        </p:blipFill>
        <p:spPr>
          <a:xfrm rot="10800000">
            <a:off x="911929" y="1359825"/>
            <a:ext cx="3529076" cy="3529076"/>
          </a:xfrm>
          <a:prstGeom prst="rect">
            <a:avLst/>
          </a:prstGeom>
          <a:noFill/>
          <a:ln>
            <a:noFill/>
          </a:ln>
        </p:spPr>
      </p:pic>
      <p:sp>
        <p:nvSpPr>
          <p:cNvPr id="257" name="Google Shape;257;p35"/>
          <p:cNvSpPr txBox="1"/>
          <p:nvPr>
            <p:ph idx="1" type="body"/>
          </p:nvPr>
        </p:nvSpPr>
        <p:spPr>
          <a:xfrm>
            <a:off x="911925" y="967625"/>
            <a:ext cx="3290400" cy="3416400"/>
          </a:xfrm>
          <a:prstGeom prst="rect">
            <a:avLst/>
          </a:prstGeom>
        </p:spPr>
        <p:txBody>
          <a:bodyPr anchorCtr="0" anchor="t" bIns="91425" lIns="91425" spcFirstLastPara="1" rIns="91425" wrap="square" tIns="91425">
            <a:noAutofit/>
          </a:bodyPr>
          <a:lstStyle/>
          <a:p>
            <a:pPr indent="-330200" lvl="0" marL="3600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Músico y compositor de jazz norteamericano.</a:t>
            </a:r>
            <a:endParaRPr sz="1600">
              <a:solidFill>
                <a:srgbClr val="000000"/>
              </a:solidFill>
              <a:latin typeface="Pangolin"/>
              <a:ea typeface="Pangolin"/>
              <a:cs typeface="Pangolin"/>
              <a:sym typeface="Pangolin"/>
            </a:endParaRPr>
          </a:p>
          <a:p>
            <a:pPr indent="-330200" lvl="0" marL="3600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Trompetista.</a:t>
            </a:r>
            <a:endParaRPr sz="1600">
              <a:solidFill>
                <a:srgbClr val="000000"/>
              </a:solidFill>
              <a:latin typeface="Pangolin"/>
              <a:ea typeface="Pangolin"/>
              <a:cs typeface="Pangolin"/>
              <a:sym typeface="Pangolin"/>
            </a:endParaRPr>
          </a:p>
          <a:p>
            <a:pPr indent="-330200" lvl="0" marL="3600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Vanguardia del jazz.</a:t>
            </a:r>
            <a:endParaRPr sz="1600">
              <a:solidFill>
                <a:srgbClr val="000000"/>
              </a:solidFill>
              <a:latin typeface="Pangolin"/>
              <a:ea typeface="Pangolin"/>
              <a:cs typeface="Pangolin"/>
              <a:sym typeface="Pangolin"/>
            </a:endParaRPr>
          </a:p>
          <a:p>
            <a:pPr indent="-330200" lvl="0" marL="3600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Pionero de diversos estilos.</a:t>
            </a:r>
            <a:endParaRPr sz="1600">
              <a:solidFill>
                <a:srgbClr val="000000"/>
              </a:solidFill>
              <a:latin typeface="Pangolin"/>
              <a:ea typeface="Pangolin"/>
              <a:cs typeface="Pangolin"/>
              <a:sym typeface="Pangolin"/>
            </a:endParaRPr>
          </a:p>
          <a:p>
            <a:pPr indent="0" lvl="0" marL="0" rtl="0" algn="l">
              <a:spcBef>
                <a:spcPts val="1000"/>
              </a:spcBef>
              <a:spcAft>
                <a:spcPts val="0"/>
              </a:spcAft>
              <a:buNone/>
            </a:pPr>
            <a:r>
              <a:t/>
            </a:r>
            <a:endParaRPr sz="1400">
              <a:solidFill>
                <a:srgbClr val="000000"/>
              </a:solidFill>
              <a:latin typeface="Pangolin"/>
              <a:ea typeface="Pangolin"/>
              <a:cs typeface="Pangolin"/>
              <a:sym typeface="Pangolin"/>
            </a:endParaRPr>
          </a:p>
          <a:p>
            <a:pPr indent="0" lvl="0" marL="0" rtl="0" algn="l">
              <a:spcBef>
                <a:spcPts val="1000"/>
              </a:spcBef>
              <a:spcAft>
                <a:spcPts val="0"/>
              </a:spcAft>
              <a:buNone/>
            </a:pPr>
            <a:r>
              <a:t/>
            </a:r>
            <a:endParaRPr sz="1400">
              <a:solidFill>
                <a:srgbClr val="000000"/>
              </a:solidFill>
              <a:latin typeface="Pangolin"/>
              <a:ea typeface="Pangolin"/>
              <a:cs typeface="Pangolin"/>
              <a:sym typeface="Pangolin"/>
            </a:endParaRPr>
          </a:p>
          <a:p>
            <a:pPr indent="0" lvl="0" marL="0" rtl="0" algn="l">
              <a:spcBef>
                <a:spcPts val="1000"/>
              </a:spcBef>
              <a:spcAft>
                <a:spcPts val="1600"/>
              </a:spcAft>
              <a:buNone/>
            </a:pPr>
            <a:r>
              <a:t/>
            </a:r>
            <a:endParaRPr/>
          </a:p>
        </p:txBody>
      </p:sp>
      <p:pic>
        <p:nvPicPr>
          <p:cNvPr descr="Miles Davis' official music video for 'So What'. Click to listen to Miles Davis on Spotify: http://smarturl.it/MDavisSpotify?IQid=MDSW&#10;&#10;As featured on Kind of Blue. Click to buy the track or album via iTunes: http://smarturl.it/MDKBiTunes?IQid=MDSW&#10;Google Play: http://smarturl.it/MDSWPlay?IQid=MDSW&#10;Amazon: http://smarturl.it/MDKBaz?IQid=MDSW&#10;&#10;More from Miles Davis&#10;Blue In Green (Audio): https://youtu.be/TLDflhhdPCg&#10;Freddie Freeloader (Audio): https://youtu.be/ZZcuSBouhVA&#10;All Blues (Audio): https://youtu.be/-488UORrfJ0&#10;&#10;Follow Miles Davis&#10;Website: http://www.milesdavis.com/&#10;Facebook: https://www.facebook.com/MilesDavis&#10;Twitter: https://twitter.com/milesdavis&#10;Myspace: https://myspace.com/milesdavis/&#10;&#10;Subscribe to Miles Davis on YouTube: http://smarturl.it/MDavisSub?IQid=MDSW" id="258" name="Google Shape;258;p35" title="Miles Davis - So What">
            <a:hlinkClick r:id="rId4"/>
          </p:cNvPr>
          <p:cNvPicPr preferRelativeResize="0"/>
          <p:nvPr/>
        </p:nvPicPr>
        <p:blipFill>
          <a:blip r:embed="rId5">
            <a:alphaModFix/>
          </a:blip>
          <a:stretch>
            <a:fillRect/>
          </a:stretch>
        </p:blipFill>
        <p:spPr>
          <a:xfrm>
            <a:off x="1187864" y="2489229"/>
            <a:ext cx="2738500" cy="2053896"/>
          </a:xfrm>
          <a:prstGeom prst="rect">
            <a:avLst/>
          </a:prstGeom>
          <a:noFill/>
          <a:ln>
            <a:noFill/>
          </a:ln>
        </p:spPr>
      </p:pic>
      <p:pic>
        <p:nvPicPr>
          <p:cNvPr descr="Resultado de imagen de explosion de notas musicales png" id="259" name="Google Shape;259;p35"/>
          <p:cNvPicPr preferRelativeResize="0"/>
          <p:nvPr/>
        </p:nvPicPr>
        <p:blipFill>
          <a:blip r:embed="rId3">
            <a:alphaModFix amt="50000"/>
          </a:blip>
          <a:stretch>
            <a:fillRect/>
          </a:stretch>
        </p:blipFill>
        <p:spPr>
          <a:xfrm>
            <a:off x="4713329" y="275263"/>
            <a:ext cx="3529076" cy="3529076"/>
          </a:xfrm>
          <a:prstGeom prst="rect">
            <a:avLst/>
          </a:prstGeom>
          <a:noFill/>
          <a:ln>
            <a:noFill/>
          </a:ln>
        </p:spPr>
      </p:pic>
      <p:sp>
        <p:nvSpPr>
          <p:cNvPr id="260" name="Google Shape;260;p35"/>
          <p:cNvSpPr txBox="1"/>
          <p:nvPr/>
        </p:nvSpPr>
        <p:spPr>
          <a:xfrm>
            <a:off x="1616625" y="4474000"/>
            <a:ext cx="2585700" cy="2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1600">
                <a:solidFill>
                  <a:schemeClr val="dk1"/>
                </a:solidFill>
                <a:latin typeface="Pangolin"/>
                <a:ea typeface="Pangolin"/>
                <a:cs typeface="Pangolin"/>
                <a:sym typeface="Pangolin"/>
              </a:rPr>
              <a:t>Miles Davis - So What</a:t>
            </a:r>
            <a:endParaRPr sz="1600">
              <a:solidFill>
                <a:schemeClr val="dk1"/>
              </a:solidFill>
              <a:latin typeface="Pangolin"/>
              <a:ea typeface="Pangolin"/>
              <a:cs typeface="Pangolin"/>
              <a:sym typeface="Pangolin"/>
            </a:endParaRPr>
          </a:p>
          <a:p>
            <a:pPr indent="0" lvl="0" marL="0" rtl="0" algn="l">
              <a:spcBef>
                <a:spcPts val="0"/>
              </a:spcBef>
              <a:spcAft>
                <a:spcPts val="0"/>
              </a:spcAft>
              <a:buNone/>
            </a:pPr>
            <a:r>
              <a:t/>
            </a:r>
            <a:endParaRPr/>
          </a:p>
        </p:txBody>
      </p:sp>
      <p:sp>
        <p:nvSpPr>
          <p:cNvPr id="261" name="Google Shape;261;p35"/>
          <p:cNvSpPr txBox="1"/>
          <p:nvPr/>
        </p:nvSpPr>
        <p:spPr>
          <a:xfrm>
            <a:off x="4853450" y="445025"/>
            <a:ext cx="300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800">
                <a:solidFill>
                  <a:srgbClr val="CC0000"/>
                </a:solidFill>
                <a:latin typeface="Pangolin"/>
                <a:ea typeface="Pangolin"/>
                <a:cs typeface="Pangolin"/>
                <a:sym typeface="Pangolin"/>
              </a:rPr>
              <a:t>Louis Armstrong</a:t>
            </a:r>
            <a:endParaRPr>
              <a:solidFill>
                <a:srgbClr val="CC0000"/>
              </a:solidFill>
            </a:endParaRPr>
          </a:p>
        </p:txBody>
      </p:sp>
      <p:sp>
        <p:nvSpPr>
          <p:cNvPr id="262" name="Google Shape;262;p35"/>
          <p:cNvSpPr txBox="1"/>
          <p:nvPr/>
        </p:nvSpPr>
        <p:spPr>
          <a:xfrm>
            <a:off x="4853450" y="1017725"/>
            <a:ext cx="3000000" cy="3000000"/>
          </a:xfrm>
          <a:prstGeom prst="rect">
            <a:avLst/>
          </a:prstGeom>
          <a:noFill/>
          <a:ln>
            <a:noFill/>
          </a:ln>
        </p:spPr>
        <p:txBody>
          <a:bodyPr anchorCtr="0" anchor="t" bIns="91425" lIns="91425" spcFirstLastPara="1" rIns="91425" wrap="square" tIns="91425">
            <a:noAutofit/>
          </a:bodyPr>
          <a:lstStyle/>
          <a:p>
            <a:pPr indent="-330200" lvl="0" marL="360000" rtl="0" algn="l">
              <a:lnSpc>
                <a:spcPct val="115000"/>
              </a:lnSpc>
              <a:spcBef>
                <a:spcPts val="0"/>
              </a:spcBef>
              <a:spcAft>
                <a:spcPts val="0"/>
              </a:spcAft>
              <a:buClr>
                <a:srgbClr val="000000"/>
              </a:buClr>
              <a:buSzPts val="1600"/>
              <a:buFont typeface="Pangolin"/>
              <a:buChar char="➢"/>
            </a:pPr>
            <a:r>
              <a:rPr lang="es" sz="1600">
                <a:latin typeface="Pangolin"/>
                <a:ea typeface="Pangolin"/>
                <a:cs typeface="Pangolin"/>
                <a:sym typeface="Pangolin"/>
              </a:rPr>
              <a:t>Trompetista, cantante y director de un grupo de jazz estadounidense.</a:t>
            </a:r>
            <a:endParaRPr sz="1600">
              <a:latin typeface="Pangolin"/>
              <a:ea typeface="Pangolin"/>
              <a:cs typeface="Pangolin"/>
              <a:sym typeface="Pangolin"/>
            </a:endParaRPr>
          </a:p>
        </p:txBody>
      </p:sp>
      <p:pic>
        <p:nvPicPr>
          <p:cNvPr descr="Good old song of Louis Armstrong - What a wonderful world. &#10; &#10;Subscribe" id="263" name="Google Shape;263;p35" title="Louis Armstrong - What A Wonderful World (Lyrics)">
            <a:hlinkClick r:id="rId6"/>
          </p:cNvPr>
          <p:cNvPicPr preferRelativeResize="0"/>
          <p:nvPr/>
        </p:nvPicPr>
        <p:blipFill>
          <a:blip r:embed="rId7">
            <a:alphaModFix/>
          </a:blip>
          <a:stretch>
            <a:fillRect/>
          </a:stretch>
        </p:blipFill>
        <p:spPr>
          <a:xfrm>
            <a:off x="5187575" y="2489226"/>
            <a:ext cx="2738500" cy="2053855"/>
          </a:xfrm>
          <a:prstGeom prst="rect">
            <a:avLst/>
          </a:prstGeom>
          <a:noFill/>
          <a:ln>
            <a:noFill/>
          </a:ln>
        </p:spPr>
      </p:pic>
      <p:sp>
        <p:nvSpPr>
          <p:cNvPr id="264" name="Google Shape;264;p35"/>
          <p:cNvSpPr txBox="1"/>
          <p:nvPr/>
        </p:nvSpPr>
        <p:spPr>
          <a:xfrm>
            <a:off x="5187575" y="4474000"/>
            <a:ext cx="2859600" cy="2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100">
                <a:solidFill>
                  <a:schemeClr val="dk1"/>
                </a:solidFill>
                <a:latin typeface="Pangolin"/>
                <a:ea typeface="Pangolin"/>
                <a:cs typeface="Pangolin"/>
                <a:sym typeface="Pangolin"/>
              </a:rPr>
              <a:t>Louis Armstrong - What A Wonderful World</a:t>
            </a:r>
            <a:endParaRPr sz="1100">
              <a:solidFill>
                <a:schemeClr val="dk1"/>
              </a:solidFill>
              <a:latin typeface="Pangolin"/>
              <a:ea typeface="Pangolin"/>
              <a:cs typeface="Pangolin"/>
              <a:sym typeface="Pangolin"/>
            </a:endParaRPr>
          </a:p>
          <a:p>
            <a:pPr indent="0" lvl="0" marL="0" rtl="0" algn="l">
              <a:spcBef>
                <a:spcPts val="0"/>
              </a:spcBef>
              <a:spcAft>
                <a:spcPts val="0"/>
              </a:spcAft>
              <a:buNone/>
            </a:pPr>
            <a:r>
              <a:t/>
            </a:r>
            <a:endParaRPr sz="1100">
              <a:latin typeface="Pangolin"/>
              <a:ea typeface="Pangolin"/>
              <a:cs typeface="Pangolin"/>
              <a:sym typeface="Pangoli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911925" y="445025"/>
            <a:ext cx="329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38761D"/>
                </a:solidFill>
                <a:latin typeface="Pangolin"/>
                <a:ea typeface="Pangolin"/>
                <a:cs typeface="Pangolin"/>
                <a:sym typeface="Pangolin"/>
              </a:rPr>
              <a:t>Billie Holiday</a:t>
            </a:r>
            <a:endParaRPr>
              <a:solidFill>
                <a:srgbClr val="38761D"/>
              </a:solidFill>
            </a:endParaRPr>
          </a:p>
        </p:txBody>
      </p:sp>
      <p:pic>
        <p:nvPicPr>
          <p:cNvPr descr="Resultado de imagen de explosion de notas musicales png" id="270" name="Google Shape;270;p36"/>
          <p:cNvPicPr preferRelativeResize="0"/>
          <p:nvPr/>
        </p:nvPicPr>
        <p:blipFill>
          <a:blip r:embed="rId3">
            <a:alphaModFix amt="50000"/>
          </a:blip>
          <a:stretch>
            <a:fillRect/>
          </a:stretch>
        </p:blipFill>
        <p:spPr>
          <a:xfrm rot="10800000">
            <a:off x="911929" y="1359825"/>
            <a:ext cx="3529076" cy="3529076"/>
          </a:xfrm>
          <a:prstGeom prst="rect">
            <a:avLst/>
          </a:prstGeom>
          <a:noFill/>
          <a:ln>
            <a:noFill/>
          </a:ln>
        </p:spPr>
      </p:pic>
      <p:sp>
        <p:nvSpPr>
          <p:cNvPr id="271" name="Google Shape;271;p36"/>
          <p:cNvSpPr txBox="1"/>
          <p:nvPr>
            <p:ph idx="1" type="body"/>
          </p:nvPr>
        </p:nvSpPr>
        <p:spPr>
          <a:xfrm>
            <a:off x="911925" y="967625"/>
            <a:ext cx="3290400" cy="3416400"/>
          </a:xfrm>
          <a:prstGeom prst="rect">
            <a:avLst/>
          </a:prstGeom>
        </p:spPr>
        <p:txBody>
          <a:bodyPr anchorCtr="0" anchor="t" bIns="91425" lIns="91425" spcFirstLastPara="1" rIns="91425" wrap="square" tIns="91425">
            <a:noAutofit/>
          </a:bodyPr>
          <a:lstStyle/>
          <a:p>
            <a:pPr indent="-330200" lvl="0" marL="360000" rtl="0" algn="l">
              <a:spcBef>
                <a:spcPts val="0"/>
              </a:spcBef>
              <a:spcAft>
                <a:spcPts val="0"/>
              </a:spcAft>
              <a:buClr>
                <a:srgbClr val="000000"/>
              </a:buClr>
              <a:buSzPts val="1600"/>
              <a:buFont typeface="Pangolin"/>
              <a:buChar char="➢"/>
            </a:pPr>
            <a:r>
              <a:rPr lang="es" sz="1600">
                <a:solidFill>
                  <a:srgbClr val="000000"/>
                </a:solidFill>
                <a:latin typeface="Pangolin"/>
                <a:ea typeface="Pangolin"/>
                <a:cs typeface="Pangolin"/>
                <a:sym typeface="Pangolin"/>
              </a:rPr>
              <a:t>Cantante de jazz estadounidense.</a:t>
            </a:r>
            <a:endParaRPr sz="1600">
              <a:solidFill>
                <a:srgbClr val="000000"/>
              </a:solidFill>
              <a:latin typeface="Pangolin"/>
              <a:ea typeface="Pangolin"/>
              <a:cs typeface="Pangolin"/>
              <a:sym typeface="Pangolin"/>
            </a:endParaRPr>
          </a:p>
          <a:p>
            <a:pPr indent="0" lvl="0" marL="0" rtl="0" algn="l">
              <a:spcBef>
                <a:spcPts val="0"/>
              </a:spcBef>
              <a:spcAft>
                <a:spcPts val="0"/>
              </a:spcAft>
              <a:buNone/>
            </a:pPr>
            <a:r>
              <a:t/>
            </a:r>
            <a:endParaRPr sz="1600">
              <a:solidFill>
                <a:srgbClr val="000000"/>
              </a:solidFill>
              <a:latin typeface="Pangolin"/>
              <a:ea typeface="Pangolin"/>
              <a:cs typeface="Pangolin"/>
              <a:sym typeface="Pangolin"/>
            </a:endParaRPr>
          </a:p>
          <a:p>
            <a:pPr indent="0" lvl="0" marL="0" rtl="0" algn="l">
              <a:spcBef>
                <a:spcPts val="1000"/>
              </a:spcBef>
              <a:spcAft>
                <a:spcPts val="0"/>
              </a:spcAft>
              <a:buNone/>
            </a:pPr>
            <a:r>
              <a:t/>
            </a:r>
            <a:endParaRPr sz="1400">
              <a:solidFill>
                <a:srgbClr val="000000"/>
              </a:solidFill>
              <a:latin typeface="Pangolin"/>
              <a:ea typeface="Pangolin"/>
              <a:cs typeface="Pangolin"/>
              <a:sym typeface="Pangolin"/>
            </a:endParaRPr>
          </a:p>
          <a:p>
            <a:pPr indent="0" lvl="0" marL="0" rtl="0" algn="l">
              <a:spcBef>
                <a:spcPts val="1000"/>
              </a:spcBef>
              <a:spcAft>
                <a:spcPts val="0"/>
              </a:spcAft>
              <a:buNone/>
            </a:pPr>
            <a:r>
              <a:t/>
            </a:r>
            <a:endParaRPr sz="1400">
              <a:solidFill>
                <a:srgbClr val="000000"/>
              </a:solidFill>
              <a:latin typeface="Pangolin"/>
              <a:ea typeface="Pangolin"/>
              <a:cs typeface="Pangolin"/>
              <a:sym typeface="Pangolin"/>
            </a:endParaRPr>
          </a:p>
          <a:p>
            <a:pPr indent="0" lvl="0" marL="0" rtl="0" algn="l">
              <a:spcBef>
                <a:spcPts val="1000"/>
              </a:spcBef>
              <a:spcAft>
                <a:spcPts val="1600"/>
              </a:spcAft>
              <a:buNone/>
            </a:pPr>
            <a:r>
              <a:t/>
            </a:r>
            <a:endParaRPr/>
          </a:p>
        </p:txBody>
      </p:sp>
      <p:pic>
        <p:nvPicPr>
          <p:cNvPr descr="Resultado de imagen de explosion de notas musicales png" id="272" name="Google Shape;272;p36"/>
          <p:cNvPicPr preferRelativeResize="0"/>
          <p:nvPr/>
        </p:nvPicPr>
        <p:blipFill>
          <a:blip r:embed="rId3">
            <a:alphaModFix amt="50000"/>
          </a:blip>
          <a:stretch>
            <a:fillRect/>
          </a:stretch>
        </p:blipFill>
        <p:spPr>
          <a:xfrm>
            <a:off x="4713329" y="275263"/>
            <a:ext cx="3529076" cy="3529076"/>
          </a:xfrm>
          <a:prstGeom prst="rect">
            <a:avLst/>
          </a:prstGeom>
          <a:noFill/>
          <a:ln>
            <a:noFill/>
          </a:ln>
        </p:spPr>
      </p:pic>
      <p:sp>
        <p:nvSpPr>
          <p:cNvPr id="273" name="Google Shape;273;p36"/>
          <p:cNvSpPr txBox="1"/>
          <p:nvPr/>
        </p:nvSpPr>
        <p:spPr>
          <a:xfrm>
            <a:off x="1127325" y="4266700"/>
            <a:ext cx="2859600" cy="2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solidFill>
                  <a:schemeClr val="dk1"/>
                </a:solidFill>
                <a:latin typeface="Pangolin"/>
                <a:ea typeface="Pangolin"/>
                <a:cs typeface="Pangolin"/>
                <a:sym typeface="Pangolin"/>
              </a:rPr>
              <a:t>Billie Holiday-Blue Moon (1952)</a:t>
            </a:r>
            <a:endParaRPr/>
          </a:p>
        </p:txBody>
      </p:sp>
      <p:sp>
        <p:nvSpPr>
          <p:cNvPr id="274" name="Google Shape;274;p36"/>
          <p:cNvSpPr txBox="1"/>
          <p:nvPr/>
        </p:nvSpPr>
        <p:spPr>
          <a:xfrm>
            <a:off x="4853450" y="445025"/>
            <a:ext cx="300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800">
                <a:solidFill>
                  <a:srgbClr val="A64D79"/>
                </a:solidFill>
                <a:latin typeface="Pangolin"/>
                <a:ea typeface="Pangolin"/>
                <a:cs typeface="Pangolin"/>
                <a:sym typeface="Pangolin"/>
              </a:rPr>
              <a:t>Bill Evans</a:t>
            </a:r>
            <a:endParaRPr>
              <a:solidFill>
                <a:srgbClr val="A64D79"/>
              </a:solidFill>
            </a:endParaRPr>
          </a:p>
        </p:txBody>
      </p:sp>
      <p:sp>
        <p:nvSpPr>
          <p:cNvPr id="275" name="Google Shape;275;p36"/>
          <p:cNvSpPr txBox="1"/>
          <p:nvPr/>
        </p:nvSpPr>
        <p:spPr>
          <a:xfrm>
            <a:off x="4853450" y="1017725"/>
            <a:ext cx="3000000" cy="3000000"/>
          </a:xfrm>
          <a:prstGeom prst="rect">
            <a:avLst/>
          </a:prstGeom>
          <a:noFill/>
          <a:ln>
            <a:noFill/>
          </a:ln>
        </p:spPr>
        <p:txBody>
          <a:bodyPr anchorCtr="0" anchor="t" bIns="91425" lIns="91425" spcFirstLastPara="1" rIns="91425" wrap="square" tIns="91425">
            <a:noAutofit/>
          </a:bodyPr>
          <a:lstStyle/>
          <a:p>
            <a:pPr indent="-330200" lvl="0" marL="360000" rtl="0" algn="l">
              <a:lnSpc>
                <a:spcPct val="115000"/>
              </a:lnSpc>
              <a:spcBef>
                <a:spcPts val="0"/>
              </a:spcBef>
              <a:spcAft>
                <a:spcPts val="0"/>
              </a:spcAft>
              <a:buClr>
                <a:srgbClr val="000000"/>
              </a:buClr>
              <a:buSzPts val="1600"/>
              <a:buFont typeface="Pangolin"/>
              <a:buChar char="➢"/>
            </a:pPr>
            <a:r>
              <a:rPr lang="es" sz="1600">
                <a:latin typeface="Pangolin"/>
                <a:ea typeface="Pangolin"/>
                <a:cs typeface="Pangolin"/>
                <a:sym typeface="Pangolin"/>
              </a:rPr>
              <a:t>Pianista y </a:t>
            </a:r>
            <a:r>
              <a:rPr lang="es" sz="1600">
                <a:uFill>
                  <a:noFill/>
                </a:uFill>
                <a:latin typeface="Pangolin"/>
                <a:ea typeface="Pangolin"/>
                <a:cs typeface="Pangolin"/>
                <a:sym typeface="Pangolin"/>
                <a:hlinkClick r:id="rId4"/>
              </a:rPr>
              <a:t>compositor</a:t>
            </a:r>
            <a:r>
              <a:rPr lang="es" sz="1600">
                <a:latin typeface="Pangolin"/>
                <a:ea typeface="Pangolin"/>
                <a:cs typeface="Pangolin"/>
                <a:sym typeface="Pangolin"/>
              </a:rPr>
              <a:t> </a:t>
            </a:r>
            <a:r>
              <a:rPr lang="es" sz="1600">
                <a:uFill>
                  <a:noFill/>
                </a:uFill>
                <a:latin typeface="Pangolin"/>
                <a:ea typeface="Pangolin"/>
                <a:cs typeface="Pangolin"/>
                <a:sym typeface="Pangolin"/>
                <a:hlinkClick r:id="rId5"/>
              </a:rPr>
              <a:t>estadounidense</a:t>
            </a:r>
            <a:r>
              <a:rPr lang="es" sz="1600">
                <a:latin typeface="Pangolin"/>
                <a:ea typeface="Pangolin"/>
                <a:cs typeface="Pangolin"/>
                <a:sym typeface="Pangolin"/>
              </a:rPr>
              <a:t> de </a:t>
            </a:r>
            <a:r>
              <a:rPr lang="es" sz="1600">
                <a:uFill>
                  <a:noFill/>
                </a:uFill>
                <a:latin typeface="Pangolin"/>
                <a:ea typeface="Pangolin"/>
                <a:cs typeface="Pangolin"/>
                <a:sym typeface="Pangolin"/>
                <a:hlinkClick r:id="rId6"/>
              </a:rPr>
              <a:t>jazz</a:t>
            </a:r>
            <a:r>
              <a:rPr lang="es" sz="1600">
                <a:latin typeface="Pangolin"/>
                <a:ea typeface="Pangolin"/>
                <a:cs typeface="Pangolin"/>
                <a:sym typeface="Pangolin"/>
              </a:rPr>
              <a:t>.</a:t>
            </a:r>
            <a:endParaRPr sz="1600">
              <a:latin typeface="Pangolin"/>
              <a:ea typeface="Pangolin"/>
              <a:cs typeface="Pangolin"/>
              <a:sym typeface="Pangolin"/>
            </a:endParaRPr>
          </a:p>
          <a:p>
            <a:pPr indent="-330200" lvl="0" marL="360000" rtl="0" algn="l">
              <a:lnSpc>
                <a:spcPct val="115000"/>
              </a:lnSpc>
              <a:spcBef>
                <a:spcPts val="0"/>
              </a:spcBef>
              <a:spcAft>
                <a:spcPts val="0"/>
              </a:spcAft>
              <a:buClr>
                <a:srgbClr val="000000"/>
              </a:buClr>
              <a:buSzPts val="1600"/>
              <a:buFont typeface="Pangolin"/>
              <a:buChar char="➢"/>
            </a:pPr>
            <a:r>
              <a:rPr lang="es" sz="1600">
                <a:latin typeface="Pangolin"/>
                <a:ea typeface="Pangolin"/>
                <a:cs typeface="Pangolin"/>
                <a:sym typeface="Pangolin"/>
              </a:rPr>
              <a:t>Uno de los pianistas de </a:t>
            </a:r>
            <a:r>
              <a:rPr i="1" lang="es" sz="1600">
                <a:latin typeface="Pangolin"/>
                <a:ea typeface="Pangolin"/>
                <a:cs typeface="Pangolin"/>
                <a:sym typeface="Pangolin"/>
              </a:rPr>
              <a:t>jazz</a:t>
            </a:r>
            <a:r>
              <a:rPr lang="es" sz="1600">
                <a:latin typeface="Pangolin"/>
                <a:ea typeface="Pangolin"/>
                <a:cs typeface="Pangolin"/>
                <a:sym typeface="Pangolin"/>
              </a:rPr>
              <a:t> más importantes de la historia.</a:t>
            </a:r>
            <a:endParaRPr sz="1600">
              <a:latin typeface="Pangolin"/>
              <a:ea typeface="Pangolin"/>
              <a:cs typeface="Pangolin"/>
              <a:sym typeface="Pangolin"/>
            </a:endParaRPr>
          </a:p>
        </p:txBody>
      </p:sp>
      <p:sp>
        <p:nvSpPr>
          <p:cNvPr id="276" name="Google Shape;276;p36"/>
          <p:cNvSpPr txBox="1"/>
          <p:nvPr/>
        </p:nvSpPr>
        <p:spPr>
          <a:xfrm>
            <a:off x="5201400" y="4384025"/>
            <a:ext cx="2859600" cy="2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1600">
                <a:solidFill>
                  <a:schemeClr val="dk1"/>
                </a:solidFill>
                <a:latin typeface="Pangolin"/>
                <a:ea typeface="Pangolin"/>
                <a:cs typeface="Pangolin"/>
                <a:sym typeface="Pangolin"/>
              </a:rPr>
              <a:t>Bill Evans - Waltz For Debby</a:t>
            </a:r>
            <a:endParaRPr sz="1600">
              <a:solidFill>
                <a:schemeClr val="dk1"/>
              </a:solidFill>
              <a:latin typeface="Pangolin"/>
              <a:ea typeface="Pangolin"/>
              <a:cs typeface="Pangolin"/>
              <a:sym typeface="Pangolin"/>
            </a:endParaRPr>
          </a:p>
          <a:p>
            <a:pPr indent="0" lvl="0" marL="0" rtl="0" algn="l">
              <a:spcBef>
                <a:spcPts val="0"/>
              </a:spcBef>
              <a:spcAft>
                <a:spcPts val="0"/>
              </a:spcAft>
              <a:buNone/>
            </a:pPr>
            <a:r>
              <a:t/>
            </a:r>
            <a:endParaRPr sz="1100">
              <a:solidFill>
                <a:schemeClr val="dk1"/>
              </a:solidFill>
              <a:latin typeface="Pangolin"/>
              <a:ea typeface="Pangolin"/>
              <a:cs typeface="Pangolin"/>
              <a:sym typeface="Pangolin"/>
            </a:endParaRPr>
          </a:p>
        </p:txBody>
      </p:sp>
      <p:pic>
        <p:nvPicPr>
          <p:cNvPr descr="Donate: https://www.paypal.me/4musix&#10;Free sheet music: https://zipansion.com/3vdCW" id="277" name="Google Shape;277;p36" title="Billie Holiday - Blue Moon (1952)">
            <a:hlinkClick r:id="rId7"/>
          </p:cNvPr>
          <p:cNvPicPr preferRelativeResize="0"/>
          <p:nvPr/>
        </p:nvPicPr>
        <p:blipFill>
          <a:blip r:embed="rId8">
            <a:alphaModFix/>
          </a:blip>
          <a:stretch>
            <a:fillRect/>
          </a:stretch>
        </p:blipFill>
        <p:spPr>
          <a:xfrm>
            <a:off x="998675" y="1955525"/>
            <a:ext cx="3116900" cy="2337675"/>
          </a:xfrm>
          <a:prstGeom prst="rect">
            <a:avLst/>
          </a:prstGeom>
          <a:noFill/>
          <a:ln>
            <a:noFill/>
          </a:ln>
        </p:spPr>
      </p:pic>
      <p:pic>
        <p:nvPicPr>
          <p:cNvPr descr="Bill Evans - Waltz For Debby,players' cast shown in comment of [lk2u] and [stefshop].thanks for the information." id="278" name="Google Shape;278;p36" title="Bill Evans - Waltz For Debby">
            <a:hlinkClick r:id="rId9"/>
          </p:cNvPr>
          <p:cNvPicPr preferRelativeResize="0"/>
          <p:nvPr/>
        </p:nvPicPr>
        <p:blipFill>
          <a:blip r:embed="rId10">
            <a:alphaModFix/>
          </a:blip>
          <a:stretch>
            <a:fillRect/>
          </a:stretch>
        </p:blipFill>
        <p:spPr>
          <a:xfrm>
            <a:off x="5182350" y="2530725"/>
            <a:ext cx="2591024" cy="19432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descr="Resultado de imagen de papel png" id="283" name="Google Shape;283;p37"/>
          <p:cNvPicPr preferRelativeResize="0"/>
          <p:nvPr/>
        </p:nvPicPr>
        <p:blipFill>
          <a:blip r:embed="rId3">
            <a:alphaModFix/>
          </a:blip>
          <a:stretch>
            <a:fillRect/>
          </a:stretch>
        </p:blipFill>
        <p:spPr>
          <a:xfrm>
            <a:off x="1127050" y="-65050"/>
            <a:ext cx="6889877" cy="5273599"/>
          </a:xfrm>
          <a:prstGeom prst="rect">
            <a:avLst/>
          </a:prstGeom>
          <a:noFill/>
          <a:ln>
            <a:noFill/>
          </a:ln>
        </p:spPr>
      </p:pic>
      <p:sp>
        <p:nvSpPr>
          <p:cNvPr id="284" name="Google Shape;284;p37"/>
          <p:cNvSpPr txBox="1"/>
          <p:nvPr/>
        </p:nvSpPr>
        <p:spPr>
          <a:xfrm>
            <a:off x="1729800" y="566400"/>
            <a:ext cx="36126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400">
                <a:solidFill>
                  <a:srgbClr val="9900FF"/>
                </a:solidFill>
                <a:latin typeface="Pangolin"/>
                <a:ea typeface="Pangolin"/>
                <a:cs typeface="Pangolin"/>
                <a:sym typeface="Pangolin"/>
              </a:rPr>
              <a:t> BIBLIOGRAFÍA</a:t>
            </a:r>
            <a:endParaRPr sz="2400">
              <a:solidFill>
                <a:srgbClr val="9900FF"/>
              </a:solidFill>
              <a:latin typeface="Pangolin"/>
              <a:ea typeface="Pangolin"/>
              <a:cs typeface="Pangolin"/>
              <a:sym typeface="Pangolin"/>
            </a:endParaRPr>
          </a:p>
        </p:txBody>
      </p:sp>
      <p:sp>
        <p:nvSpPr>
          <p:cNvPr id="285" name="Google Shape;285;p37"/>
          <p:cNvSpPr txBox="1"/>
          <p:nvPr/>
        </p:nvSpPr>
        <p:spPr>
          <a:xfrm>
            <a:off x="1729800" y="1102200"/>
            <a:ext cx="5388300" cy="3138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Pangolin"/>
              <a:buChar char="➢"/>
            </a:pPr>
            <a:r>
              <a:rPr lang="es" sz="1600">
                <a:uFill>
                  <a:noFill/>
                </a:uFill>
                <a:latin typeface="Pangolin"/>
                <a:ea typeface="Pangolin"/>
                <a:cs typeface="Pangolin"/>
                <a:sym typeface="Pangolin"/>
                <a:hlinkClick r:id="rId4"/>
              </a:rPr>
              <a:t>https://es.slideshare.net/MariaCriss6/trabajo-sobre-el-jazz</a:t>
            </a:r>
            <a:endParaRPr sz="1600">
              <a:latin typeface="Pangolin"/>
              <a:ea typeface="Pangolin"/>
              <a:cs typeface="Pangolin"/>
              <a:sym typeface="Pangolin"/>
            </a:endParaRPr>
          </a:p>
          <a:p>
            <a:pPr indent="-330200" lvl="0" marL="457200" rtl="0" algn="l">
              <a:lnSpc>
                <a:spcPct val="115000"/>
              </a:lnSpc>
              <a:spcBef>
                <a:spcPts val="0"/>
              </a:spcBef>
              <a:spcAft>
                <a:spcPts val="0"/>
              </a:spcAft>
              <a:buSzPts val="1600"/>
              <a:buFont typeface="Pangolin"/>
              <a:buChar char="➢"/>
            </a:pPr>
            <a:r>
              <a:rPr lang="es" sz="1600">
                <a:uFill>
                  <a:noFill/>
                </a:uFill>
                <a:latin typeface="Pangolin"/>
                <a:ea typeface="Pangolin"/>
                <a:cs typeface="Pangolin"/>
                <a:sym typeface="Pangolin"/>
                <a:hlinkClick r:id="rId5"/>
              </a:rPr>
              <a:t>https://enharmoniacpmt.wordpress.com/2014/11/20/breve-historia-del-jazz-de-los-origenes-a-la-actualidad/</a:t>
            </a:r>
            <a:endParaRPr sz="1600">
              <a:latin typeface="Pangolin"/>
              <a:ea typeface="Pangolin"/>
              <a:cs typeface="Pangolin"/>
              <a:sym typeface="Pangolin"/>
            </a:endParaRPr>
          </a:p>
          <a:p>
            <a:pPr indent="-330200" lvl="0" marL="457200" rtl="0" algn="l">
              <a:lnSpc>
                <a:spcPct val="115000"/>
              </a:lnSpc>
              <a:spcBef>
                <a:spcPts val="0"/>
              </a:spcBef>
              <a:spcAft>
                <a:spcPts val="0"/>
              </a:spcAft>
              <a:buSzPts val="1600"/>
              <a:buFont typeface="Pangolin"/>
              <a:buChar char="➢"/>
            </a:pPr>
            <a:r>
              <a:rPr lang="es" sz="1600">
                <a:uFill>
                  <a:noFill/>
                </a:uFill>
                <a:latin typeface="Pangolin"/>
                <a:ea typeface="Pangolin"/>
                <a:cs typeface="Pangolin"/>
                <a:sym typeface="Pangolin"/>
                <a:hlinkClick r:id="rId6"/>
              </a:rPr>
              <a:t>http://jazzonmymind-daniel.blogspot.com/2011/08/origenes-y-breve-historia-del-jazz.html</a:t>
            </a:r>
            <a:endParaRPr sz="1600">
              <a:latin typeface="Pangolin"/>
              <a:ea typeface="Pangolin"/>
              <a:cs typeface="Pangolin"/>
              <a:sym typeface="Pangolin"/>
            </a:endParaRPr>
          </a:p>
          <a:p>
            <a:pPr indent="-330200" lvl="0" marL="457200" rtl="0" algn="l">
              <a:lnSpc>
                <a:spcPct val="115000"/>
              </a:lnSpc>
              <a:spcBef>
                <a:spcPts val="0"/>
              </a:spcBef>
              <a:spcAft>
                <a:spcPts val="0"/>
              </a:spcAft>
              <a:buSzPts val="1600"/>
              <a:buFont typeface="Pangolin"/>
              <a:buChar char="➢"/>
            </a:pPr>
            <a:r>
              <a:rPr lang="es" sz="1600">
                <a:uFill>
                  <a:noFill/>
                </a:uFill>
                <a:latin typeface="Pangolin"/>
                <a:ea typeface="Pangolin"/>
                <a:cs typeface="Pangolin"/>
                <a:sym typeface="Pangolin"/>
                <a:hlinkClick r:id="rId7"/>
              </a:rPr>
              <a:t>https://sites.google.com/site/eljazzeljazz/autores-mas-famosos</a:t>
            </a:r>
            <a:endParaRPr sz="1600">
              <a:latin typeface="Pangolin"/>
              <a:ea typeface="Pangolin"/>
              <a:cs typeface="Pangolin"/>
              <a:sym typeface="Pangolin"/>
            </a:endParaRPr>
          </a:p>
          <a:p>
            <a:pPr indent="-330200" lvl="0" marL="457200" rtl="0" algn="l">
              <a:lnSpc>
                <a:spcPct val="115000"/>
              </a:lnSpc>
              <a:spcBef>
                <a:spcPts val="0"/>
              </a:spcBef>
              <a:spcAft>
                <a:spcPts val="0"/>
              </a:spcAft>
              <a:buSzPts val="1600"/>
              <a:buFont typeface="Pangolin"/>
              <a:buChar char="➢"/>
            </a:pPr>
            <a:r>
              <a:rPr lang="es" sz="1600">
                <a:uFill>
                  <a:noFill/>
                </a:uFill>
                <a:latin typeface="Pangolin"/>
                <a:ea typeface="Pangolin"/>
                <a:cs typeface="Pangolin"/>
                <a:sym typeface="Pangolin"/>
                <a:hlinkClick r:id="rId8"/>
              </a:rPr>
              <a:t>https://jazzmusica.hypotheses.org/184</a:t>
            </a:r>
            <a:endParaRPr sz="1600">
              <a:latin typeface="Pangolin"/>
              <a:ea typeface="Pangolin"/>
              <a:cs typeface="Pangolin"/>
              <a:sym typeface="Pangolin"/>
            </a:endParaRPr>
          </a:p>
        </p:txBody>
      </p:sp>
      <p:pic>
        <p:nvPicPr>
          <p:cNvPr descr="Resultado de imagen de BIBLIOGRAFIA PNG" id="286" name="Google Shape;286;p37"/>
          <p:cNvPicPr preferRelativeResize="0"/>
          <p:nvPr/>
        </p:nvPicPr>
        <p:blipFill>
          <a:blip r:embed="rId9">
            <a:alphaModFix/>
          </a:blip>
          <a:stretch>
            <a:fillRect/>
          </a:stretch>
        </p:blipFill>
        <p:spPr>
          <a:xfrm>
            <a:off x="5694650" y="3582400"/>
            <a:ext cx="1546050" cy="979375"/>
          </a:xfrm>
          <a:prstGeom prst="rect">
            <a:avLst/>
          </a:prstGeom>
          <a:noFill/>
          <a:ln>
            <a:noFill/>
          </a:ln>
        </p:spPr>
      </p:pic>
      <p:pic>
        <p:nvPicPr>
          <p:cNvPr descr="Resultado de imagen de BIBLIOGRAFIA PNG" id="287" name="Google Shape;287;p37"/>
          <p:cNvPicPr preferRelativeResize="0"/>
          <p:nvPr/>
        </p:nvPicPr>
        <p:blipFill>
          <a:blip r:embed="rId10">
            <a:alphaModFix/>
          </a:blip>
          <a:stretch>
            <a:fillRect/>
          </a:stretch>
        </p:blipFill>
        <p:spPr>
          <a:xfrm rot="-136661">
            <a:off x="2586344" y="3737131"/>
            <a:ext cx="1086986" cy="8718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descr="Resultado de imagen de mancha pintura png" id="292" name="Google Shape;292;p38"/>
          <p:cNvPicPr preferRelativeResize="0"/>
          <p:nvPr/>
        </p:nvPicPr>
        <p:blipFill>
          <a:blip r:embed="rId3">
            <a:alphaModFix/>
          </a:blip>
          <a:stretch>
            <a:fillRect/>
          </a:stretch>
        </p:blipFill>
        <p:spPr>
          <a:xfrm>
            <a:off x="1303725" y="432400"/>
            <a:ext cx="6414049" cy="4278675"/>
          </a:xfrm>
          <a:prstGeom prst="rect">
            <a:avLst/>
          </a:prstGeom>
          <a:noFill/>
          <a:ln>
            <a:noFill/>
          </a:ln>
        </p:spPr>
      </p:pic>
      <p:sp>
        <p:nvSpPr>
          <p:cNvPr id="293" name="Google Shape;293;p38"/>
          <p:cNvSpPr txBox="1"/>
          <p:nvPr/>
        </p:nvSpPr>
        <p:spPr>
          <a:xfrm>
            <a:off x="2326825" y="2028375"/>
            <a:ext cx="47760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3600">
                <a:latin typeface="Pangolin"/>
                <a:ea typeface="Pangolin"/>
                <a:cs typeface="Pangolin"/>
                <a:sym typeface="Pangolin"/>
              </a:rPr>
              <a:t>Paula Pérez Alcántara </a:t>
            </a:r>
            <a:endParaRPr sz="3600">
              <a:latin typeface="Pangolin"/>
              <a:ea typeface="Pangolin"/>
              <a:cs typeface="Pangolin"/>
              <a:sym typeface="Pangolin"/>
            </a:endParaRPr>
          </a:p>
          <a:p>
            <a:pPr indent="0" lvl="0" marL="0" rtl="0" algn="ctr">
              <a:spcBef>
                <a:spcPts val="0"/>
              </a:spcBef>
              <a:spcAft>
                <a:spcPts val="0"/>
              </a:spcAft>
              <a:buNone/>
            </a:pPr>
            <a:r>
              <a:rPr lang="es" sz="3600">
                <a:latin typeface="Pangolin"/>
                <a:ea typeface="Pangolin"/>
                <a:cs typeface="Pangolin"/>
                <a:sym typeface="Pangolin"/>
              </a:rPr>
              <a:t>1º Bach. D</a:t>
            </a:r>
            <a:endParaRPr sz="3600">
              <a:latin typeface="Pangolin"/>
              <a:ea typeface="Pangolin"/>
              <a:cs typeface="Pangolin"/>
              <a:sym typeface="Pangolin"/>
            </a:endParaRPr>
          </a:p>
        </p:txBody>
      </p:sp>
      <p:pic>
        <p:nvPicPr>
          <p:cNvPr descr="Resultado de imagen de jazz png" id="294" name="Google Shape;294;p38"/>
          <p:cNvPicPr preferRelativeResize="0"/>
          <p:nvPr/>
        </p:nvPicPr>
        <p:blipFill>
          <a:blip r:embed="rId4">
            <a:alphaModFix/>
          </a:blip>
          <a:stretch>
            <a:fillRect/>
          </a:stretch>
        </p:blipFill>
        <p:spPr>
          <a:xfrm>
            <a:off x="1132775" y="1944125"/>
            <a:ext cx="2571750" cy="2571750"/>
          </a:xfrm>
          <a:prstGeom prst="rect">
            <a:avLst/>
          </a:prstGeom>
          <a:noFill/>
          <a:ln>
            <a:noFill/>
          </a:ln>
        </p:spPr>
      </p:pic>
      <p:pic>
        <p:nvPicPr>
          <p:cNvPr descr="Resultado de imagen de jazz png" id="295" name="Google Shape;295;p38"/>
          <p:cNvPicPr preferRelativeResize="0"/>
          <p:nvPr/>
        </p:nvPicPr>
        <p:blipFill>
          <a:blip r:embed="rId5">
            <a:alphaModFix/>
          </a:blip>
          <a:stretch>
            <a:fillRect/>
          </a:stretch>
        </p:blipFill>
        <p:spPr>
          <a:xfrm rot="277127">
            <a:off x="6401225" y="2331187"/>
            <a:ext cx="1588900" cy="2409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descr="Resultado de imagen de posit png" id="72" name="Google Shape;72;p15"/>
          <p:cNvPicPr preferRelativeResize="0"/>
          <p:nvPr/>
        </p:nvPicPr>
        <p:blipFill>
          <a:blip r:embed="rId3">
            <a:alphaModFix/>
          </a:blip>
          <a:stretch>
            <a:fillRect/>
          </a:stretch>
        </p:blipFill>
        <p:spPr>
          <a:xfrm>
            <a:off x="2135000" y="1006625"/>
            <a:ext cx="3218475" cy="3572700"/>
          </a:xfrm>
          <a:prstGeom prst="rect">
            <a:avLst/>
          </a:prstGeom>
          <a:noFill/>
          <a:ln>
            <a:noFill/>
          </a:ln>
        </p:spPr>
      </p:pic>
      <p:sp>
        <p:nvSpPr>
          <p:cNvPr id="73" name="Google Shape;73;p15"/>
          <p:cNvSpPr txBox="1"/>
          <p:nvPr>
            <p:ph type="title"/>
          </p:nvPr>
        </p:nvSpPr>
        <p:spPr>
          <a:xfrm>
            <a:off x="2585613" y="2419650"/>
            <a:ext cx="2593800" cy="22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4800">
                <a:latin typeface="Pangolin"/>
                <a:ea typeface="Pangolin"/>
                <a:cs typeface="Pangolin"/>
                <a:sym typeface="Pangolin"/>
              </a:rPr>
              <a:t>ORIGEN</a:t>
            </a:r>
            <a:endParaRPr sz="4800">
              <a:latin typeface="Pangolin"/>
              <a:ea typeface="Pangolin"/>
              <a:cs typeface="Pangolin"/>
              <a:sym typeface="Pangolin"/>
            </a:endParaRPr>
          </a:p>
        </p:txBody>
      </p:sp>
      <p:cxnSp>
        <p:nvCxnSpPr>
          <p:cNvPr id="74" name="Google Shape;74;p15"/>
          <p:cNvCxnSpPr/>
          <p:nvPr/>
        </p:nvCxnSpPr>
        <p:spPr>
          <a:xfrm>
            <a:off x="2645038" y="3290750"/>
            <a:ext cx="2291100" cy="13800"/>
          </a:xfrm>
          <a:prstGeom prst="straightConnector1">
            <a:avLst/>
          </a:prstGeom>
          <a:noFill/>
          <a:ln cap="flat" cmpd="sng" w="114300">
            <a:solidFill>
              <a:srgbClr val="000000"/>
            </a:solidFill>
            <a:prstDash val="dashDot"/>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940200" y="1078500"/>
            <a:ext cx="3332400" cy="2986500"/>
          </a:xfrm>
          <a:prstGeom prst="rect">
            <a:avLst/>
          </a:prstGeom>
        </p:spPr>
        <p:txBody>
          <a:bodyPr anchorCtr="0" anchor="t" bIns="91425" lIns="91425" spcFirstLastPara="1" rIns="91425" wrap="square" tIns="91425">
            <a:noAutofit/>
          </a:bodyPr>
          <a:lstStyle/>
          <a:p>
            <a:pPr indent="0" lvl="0" marL="0" rtl="0" algn="just">
              <a:spcBef>
                <a:spcPts val="0"/>
              </a:spcBef>
              <a:spcAft>
                <a:spcPts val="2300"/>
              </a:spcAft>
              <a:buNone/>
            </a:pPr>
            <a:r>
              <a:rPr lang="es" sz="1600">
                <a:solidFill>
                  <a:srgbClr val="000000"/>
                </a:solidFill>
                <a:latin typeface="Georgia"/>
                <a:ea typeface="Georgia"/>
                <a:cs typeface="Georgia"/>
                <a:sym typeface="Georgia"/>
              </a:rPr>
              <a:t>Las personas esclavas de origen africano, residentes en zonas sureñas de Estados Unidos, tenían por costumbre manifestar sus tradiciones tocando diferentes tipos de tambores y cantando. Esto fue restringido por ley así que recurrieron a la percusión con las manos y pies para disfrutar de sus fiestas y su música. </a:t>
            </a:r>
            <a:endParaRPr sz="1600">
              <a:solidFill>
                <a:srgbClr val="000000"/>
              </a:solidFill>
              <a:latin typeface="Georgia"/>
              <a:ea typeface="Georgia"/>
              <a:cs typeface="Georgia"/>
              <a:sym typeface="Georgia"/>
            </a:endParaRPr>
          </a:p>
        </p:txBody>
      </p:sp>
      <p:sp>
        <p:nvSpPr>
          <p:cNvPr id="80" name="Google Shape;80;p16"/>
          <p:cNvSpPr txBox="1"/>
          <p:nvPr/>
        </p:nvSpPr>
        <p:spPr>
          <a:xfrm>
            <a:off x="4866975" y="373325"/>
            <a:ext cx="3041700" cy="2613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600">
              <a:latin typeface="Georgia"/>
              <a:ea typeface="Georgia"/>
              <a:cs typeface="Georgia"/>
              <a:sym typeface="Georgia"/>
            </a:endParaRPr>
          </a:p>
          <a:p>
            <a:pPr indent="0" lvl="0" marL="0" rtl="0" algn="l">
              <a:spcBef>
                <a:spcPts val="2300"/>
              </a:spcBef>
              <a:spcAft>
                <a:spcPts val="0"/>
              </a:spcAft>
              <a:buNone/>
            </a:pPr>
            <a:r>
              <a:t/>
            </a:r>
            <a:endParaRPr/>
          </a:p>
        </p:txBody>
      </p:sp>
      <p:sp>
        <p:nvSpPr>
          <p:cNvPr id="81" name="Google Shape;81;p16"/>
          <p:cNvSpPr txBox="1"/>
          <p:nvPr/>
        </p:nvSpPr>
        <p:spPr>
          <a:xfrm>
            <a:off x="5523500" y="1991025"/>
            <a:ext cx="2115600" cy="16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0">
              <a:latin typeface="Caveat"/>
              <a:ea typeface="Caveat"/>
              <a:cs typeface="Caveat"/>
              <a:sym typeface="Caveat"/>
            </a:endParaRPr>
          </a:p>
        </p:txBody>
      </p:sp>
      <p:pic>
        <p:nvPicPr>
          <p:cNvPr descr="Resultado de imagen de corchea png" id="82" name="Google Shape;82;p16"/>
          <p:cNvPicPr preferRelativeResize="0"/>
          <p:nvPr/>
        </p:nvPicPr>
        <p:blipFill>
          <a:blip r:embed="rId3">
            <a:alphaModFix/>
          </a:blip>
          <a:stretch>
            <a:fillRect/>
          </a:stretch>
        </p:blipFill>
        <p:spPr>
          <a:xfrm>
            <a:off x="5506262" y="798413"/>
            <a:ext cx="1763126" cy="1763126"/>
          </a:xfrm>
          <a:prstGeom prst="rect">
            <a:avLst/>
          </a:prstGeom>
          <a:noFill/>
          <a:ln>
            <a:noFill/>
          </a:ln>
        </p:spPr>
      </p:pic>
      <p:pic>
        <p:nvPicPr>
          <p:cNvPr descr="Resultado de imagen de prohibido png" id="83" name="Google Shape;83;p16"/>
          <p:cNvPicPr preferRelativeResize="0"/>
          <p:nvPr/>
        </p:nvPicPr>
        <p:blipFill>
          <a:blip r:embed="rId4">
            <a:alphaModFix/>
          </a:blip>
          <a:stretch>
            <a:fillRect/>
          </a:stretch>
        </p:blipFill>
        <p:spPr>
          <a:xfrm>
            <a:off x="5067425" y="445113"/>
            <a:ext cx="2640800" cy="2640800"/>
          </a:xfrm>
          <a:prstGeom prst="rect">
            <a:avLst/>
          </a:prstGeom>
          <a:noFill/>
          <a:ln>
            <a:noFill/>
          </a:ln>
        </p:spPr>
      </p:pic>
      <p:pic>
        <p:nvPicPr>
          <p:cNvPr descr="Resultado de imagen de forma sureña estados unidos" id="84" name="Google Shape;84;p16"/>
          <p:cNvPicPr preferRelativeResize="0"/>
          <p:nvPr/>
        </p:nvPicPr>
        <p:blipFill>
          <a:blip r:embed="rId5">
            <a:alphaModFix/>
          </a:blip>
          <a:stretch>
            <a:fillRect/>
          </a:stretch>
        </p:blipFill>
        <p:spPr>
          <a:xfrm>
            <a:off x="5150343" y="3188400"/>
            <a:ext cx="2474982" cy="160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idx="1" type="body"/>
          </p:nvPr>
        </p:nvSpPr>
        <p:spPr>
          <a:xfrm>
            <a:off x="920113" y="1043300"/>
            <a:ext cx="3310800" cy="4191000"/>
          </a:xfrm>
          <a:prstGeom prst="rect">
            <a:avLst/>
          </a:prstGeom>
        </p:spPr>
        <p:txBody>
          <a:bodyPr anchorCtr="0" anchor="t" bIns="91425" lIns="91425" spcFirstLastPara="1" rIns="91425" wrap="square" tIns="91425">
            <a:noAutofit/>
          </a:bodyPr>
          <a:lstStyle/>
          <a:p>
            <a:pPr indent="0" lvl="0" marL="0" rtl="0" algn="just">
              <a:spcBef>
                <a:spcPts val="0"/>
              </a:spcBef>
              <a:spcAft>
                <a:spcPts val="2300"/>
              </a:spcAft>
              <a:buClr>
                <a:schemeClr val="dk1"/>
              </a:buClr>
              <a:buSzPts val="1100"/>
              <a:buFont typeface="Arial"/>
              <a:buNone/>
            </a:pPr>
            <a:r>
              <a:rPr lang="es" sz="1600">
                <a:solidFill>
                  <a:schemeClr val="dk1"/>
                </a:solidFill>
                <a:latin typeface="Georgia"/>
                <a:ea typeface="Georgia"/>
                <a:cs typeface="Georgia"/>
                <a:sym typeface="Georgia"/>
              </a:rPr>
              <a:t>Sin embargo en la llamada Congo Square (Nueva Orleans) la prohibición no se llevó a cabo. Allí tenían libertad para reunirse, cantar y acompañarse de verdaderos instrumentos de percusión artesanos. </a:t>
            </a:r>
            <a:endParaRPr sz="1600">
              <a:solidFill>
                <a:schemeClr val="dk1"/>
              </a:solidFill>
              <a:latin typeface="Georgia"/>
              <a:ea typeface="Georgia"/>
              <a:cs typeface="Georgia"/>
              <a:sym typeface="Georgia"/>
            </a:endParaRPr>
          </a:p>
        </p:txBody>
      </p:sp>
      <p:pic>
        <p:nvPicPr>
          <p:cNvPr id="90" name="Google Shape;90;p17"/>
          <p:cNvPicPr preferRelativeResize="0"/>
          <p:nvPr/>
        </p:nvPicPr>
        <p:blipFill>
          <a:blip r:embed="rId3">
            <a:alphaModFix/>
          </a:blip>
          <a:stretch>
            <a:fillRect/>
          </a:stretch>
        </p:blipFill>
        <p:spPr>
          <a:xfrm>
            <a:off x="4963600" y="1202875"/>
            <a:ext cx="2841050" cy="2737750"/>
          </a:xfrm>
          <a:prstGeom prst="rect">
            <a:avLst/>
          </a:prstGeom>
          <a:noFill/>
          <a:ln>
            <a:noFill/>
          </a:ln>
        </p:spPr>
      </p:pic>
      <p:sp>
        <p:nvSpPr>
          <p:cNvPr id="91" name="Google Shape;91;p17"/>
          <p:cNvSpPr txBox="1"/>
          <p:nvPr/>
        </p:nvSpPr>
        <p:spPr>
          <a:xfrm>
            <a:off x="4856225" y="3940625"/>
            <a:ext cx="3055800" cy="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latin typeface="Pangolin"/>
                <a:ea typeface="Pangolin"/>
                <a:cs typeface="Pangolin"/>
                <a:sym typeface="Pangolin"/>
              </a:rPr>
              <a:t>Una escena de jazz habitual de principio del s. XX.</a:t>
            </a:r>
            <a:endParaRPr>
              <a:latin typeface="Pangolin"/>
              <a:ea typeface="Pangolin"/>
              <a:cs typeface="Pangolin"/>
              <a:sym typeface="Pangolin"/>
            </a:endParaRPr>
          </a:p>
        </p:txBody>
      </p:sp>
      <p:pic>
        <p:nvPicPr>
          <p:cNvPr descr="Resultado de imagen de nueva orleans mapa" id="92" name="Google Shape;92;p17"/>
          <p:cNvPicPr preferRelativeResize="0"/>
          <p:nvPr/>
        </p:nvPicPr>
        <p:blipFill>
          <a:blip r:embed="rId4">
            <a:alphaModFix/>
          </a:blip>
          <a:stretch>
            <a:fillRect/>
          </a:stretch>
        </p:blipFill>
        <p:spPr>
          <a:xfrm>
            <a:off x="1410351" y="3226625"/>
            <a:ext cx="2330325" cy="144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954025" y="1133775"/>
            <a:ext cx="3290700" cy="42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600">
                <a:solidFill>
                  <a:srgbClr val="000000"/>
                </a:solidFill>
                <a:latin typeface="Pangolin"/>
                <a:ea typeface="Pangolin"/>
                <a:cs typeface="Pangolin"/>
                <a:sym typeface="Pangolin"/>
              </a:rPr>
              <a:t>En 1865, los esclavos fueron declarados libres y pudieron gozar de sus derechos. Esto dio lugar a la aparición de nuevos estilos como el ragtime, en el sur de los Estados Unidos, en Saint Louis (1870), que fueron los antecedentes del jazz que hoy conocemos.</a:t>
            </a:r>
            <a:endParaRPr sz="1600">
              <a:solidFill>
                <a:srgbClr val="000000"/>
              </a:solidFill>
              <a:latin typeface="Pangolin"/>
              <a:ea typeface="Pangolin"/>
              <a:cs typeface="Pangolin"/>
              <a:sym typeface="Pangolin"/>
            </a:endParaRPr>
          </a:p>
        </p:txBody>
      </p:sp>
      <p:pic>
        <p:nvPicPr>
          <p:cNvPr descr="Ragtime Music : https://ragtimedorianhenry.com/&#10;&#10;Scott Joplin (1868-1917)&#10;&quot; The Entertainer &quot; on my piano roll (pianola), 1902&#10;= = = = = = = = = = = = = = = = = =&#10;That audio is not from a CD." id="98" name="Google Shape;98;p18" title="Ragtime Piano : SCOTT JOPLIN . &quot; The Entertainer &quot; (1902)">
            <a:hlinkClick r:id="rId3"/>
          </p:cNvPr>
          <p:cNvPicPr preferRelativeResize="0"/>
          <p:nvPr/>
        </p:nvPicPr>
        <p:blipFill>
          <a:blip r:embed="rId4">
            <a:alphaModFix/>
          </a:blip>
          <a:stretch>
            <a:fillRect/>
          </a:stretch>
        </p:blipFill>
        <p:spPr>
          <a:xfrm>
            <a:off x="4986800" y="1230550"/>
            <a:ext cx="2977325" cy="222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Resultado de imagen de posit png" id="103" name="Google Shape;103;p19"/>
          <p:cNvPicPr preferRelativeResize="0"/>
          <p:nvPr/>
        </p:nvPicPr>
        <p:blipFill>
          <a:blip r:embed="rId3">
            <a:alphaModFix/>
          </a:blip>
          <a:stretch>
            <a:fillRect/>
          </a:stretch>
        </p:blipFill>
        <p:spPr>
          <a:xfrm>
            <a:off x="2135000" y="1006625"/>
            <a:ext cx="3218475" cy="3572700"/>
          </a:xfrm>
          <a:prstGeom prst="rect">
            <a:avLst/>
          </a:prstGeom>
          <a:noFill/>
          <a:ln>
            <a:noFill/>
          </a:ln>
        </p:spPr>
      </p:pic>
      <p:sp>
        <p:nvSpPr>
          <p:cNvPr id="104" name="Google Shape;104;p19"/>
          <p:cNvSpPr txBox="1"/>
          <p:nvPr>
            <p:ph type="title"/>
          </p:nvPr>
        </p:nvSpPr>
        <p:spPr>
          <a:xfrm>
            <a:off x="2219703" y="1977200"/>
            <a:ext cx="3299700" cy="22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600">
                <a:latin typeface="Pangolin"/>
                <a:ea typeface="Pangolin"/>
                <a:cs typeface="Pangolin"/>
                <a:sym typeface="Pangolin"/>
              </a:rPr>
              <a:t>GÉNEROS PRECURSORES DEL JAZZ</a:t>
            </a:r>
            <a:endParaRPr sz="3600">
              <a:latin typeface="Pangolin"/>
              <a:ea typeface="Pangolin"/>
              <a:cs typeface="Pangolin"/>
              <a:sym typeface="Pangolin"/>
            </a:endParaRPr>
          </a:p>
        </p:txBody>
      </p:sp>
      <p:pic>
        <p:nvPicPr>
          <p:cNvPr descr="Resultado de imagen de TROMPETA  PNG" id="105" name="Google Shape;105;p19"/>
          <p:cNvPicPr preferRelativeResize="0"/>
          <p:nvPr/>
        </p:nvPicPr>
        <p:blipFill>
          <a:blip r:embed="rId4">
            <a:alphaModFix/>
          </a:blip>
          <a:stretch>
            <a:fillRect/>
          </a:stretch>
        </p:blipFill>
        <p:spPr>
          <a:xfrm>
            <a:off x="2219700" y="3054050"/>
            <a:ext cx="1840575" cy="1840575"/>
          </a:xfrm>
          <a:prstGeom prst="rect">
            <a:avLst/>
          </a:prstGeom>
          <a:noFill/>
          <a:ln>
            <a:noFill/>
          </a:ln>
        </p:spPr>
      </p:pic>
      <p:pic>
        <p:nvPicPr>
          <p:cNvPr descr="Imagen relacionada" id="106" name="Google Shape;106;p19"/>
          <p:cNvPicPr preferRelativeResize="0"/>
          <p:nvPr/>
        </p:nvPicPr>
        <p:blipFill>
          <a:blip r:embed="rId5">
            <a:alphaModFix/>
          </a:blip>
          <a:stretch>
            <a:fillRect/>
          </a:stretch>
        </p:blipFill>
        <p:spPr>
          <a:xfrm>
            <a:off x="221875" y="2733575"/>
            <a:ext cx="1672600" cy="240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descr="Imagen relacionada" id="111" name="Google Shape;111;p20"/>
          <p:cNvPicPr preferRelativeResize="0"/>
          <p:nvPr/>
        </p:nvPicPr>
        <p:blipFill>
          <a:blip r:embed="rId3">
            <a:alphaModFix/>
          </a:blip>
          <a:stretch>
            <a:fillRect/>
          </a:stretch>
        </p:blipFill>
        <p:spPr>
          <a:xfrm>
            <a:off x="0" y="-262700"/>
            <a:ext cx="3774650" cy="3774650"/>
          </a:xfrm>
          <a:prstGeom prst="rect">
            <a:avLst/>
          </a:prstGeom>
          <a:noFill/>
          <a:ln>
            <a:noFill/>
          </a:ln>
        </p:spPr>
      </p:pic>
      <p:sp>
        <p:nvSpPr>
          <p:cNvPr id="112" name="Google Shape;112;p20"/>
          <p:cNvSpPr txBox="1"/>
          <p:nvPr>
            <p:ph idx="2" type="body"/>
          </p:nvPr>
        </p:nvSpPr>
        <p:spPr>
          <a:xfrm>
            <a:off x="4873900" y="1221600"/>
            <a:ext cx="3999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Pangolin"/>
              <a:buChar char="➢"/>
            </a:pPr>
            <a:r>
              <a:rPr lang="es" sz="1600">
                <a:solidFill>
                  <a:srgbClr val="000000"/>
                </a:solidFill>
                <a:highlight>
                  <a:srgbClr val="D5A6BD"/>
                </a:highlight>
                <a:latin typeface="Pangolin"/>
                <a:ea typeface="Pangolin"/>
                <a:cs typeface="Pangolin"/>
                <a:sym typeface="Pangolin"/>
              </a:rPr>
              <a:t>Hacia 1910.</a:t>
            </a:r>
            <a:endParaRPr sz="1600">
              <a:solidFill>
                <a:srgbClr val="000000"/>
              </a:solidFill>
              <a:highlight>
                <a:srgbClr val="D5A6BD"/>
              </a:highlight>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highlight>
                  <a:srgbClr val="D5A6BD"/>
                </a:highlight>
                <a:latin typeface="Pangolin"/>
                <a:ea typeface="Pangolin"/>
                <a:cs typeface="Pangolin"/>
                <a:sym typeface="Pangolin"/>
              </a:rPr>
              <a:t>Tuba, corneta  y saxofón.</a:t>
            </a:r>
            <a:endParaRPr sz="1600">
              <a:solidFill>
                <a:srgbClr val="000000"/>
              </a:solidFill>
              <a:highlight>
                <a:srgbClr val="D5A6BD"/>
              </a:highlight>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highlight>
                  <a:srgbClr val="D5A6BD"/>
                </a:highlight>
                <a:latin typeface="Pangolin"/>
                <a:ea typeface="Pangolin"/>
                <a:cs typeface="Pangolin"/>
                <a:sym typeface="Pangolin"/>
              </a:rPr>
              <a:t>Batería, bajo, clarinete y trombón se encargaban de la base rítmica.</a:t>
            </a:r>
            <a:endParaRPr sz="1600">
              <a:solidFill>
                <a:srgbClr val="000000"/>
              </a:solidFill>
              <a:highlight>
                <a:srgbClr val="D5A6BD"/>
              </a:highlight>
              <a:latin typeface="Pangolin"/>
              <a:ea typeface="Pangolin"/>
              <a:cs typeface="Pangolin"/>
              <a:sym typeface="Pangolin"/>
            </a:endParaRPr>
          </a:p>
          <a:p>
            <a:pPr indent="0" lvl="0" marL="0" rtl="0" algn="l">
              <a:spcBef>
                <a:spcPts val="1600"/>
              </a:spcBef>
              <a:spcAft>
                <a:spcPts val="0"/>
              </a:spcAft>
              <a:buNone/>
            </a:pPr>
            <a:r>
              <a:t/>
            </a:r>
            <a:endParaRPr sz="1600">
              <a:solidFill>
                <a:srgbClr val="000000"/>
              </a:solidFill>
              <a:highlight>
                <a:srgbClr val="D5A6BD"/>
              </a:highlight>
              <a:latin typeface="Pangolin"/>
              <a:ea typeface="Pangolin"/>
              <a:cs typeface="Pangolin"/>
              <a:sym typeface="Pangolin"/>
            </a:endParaRPr>
          </a:p>
          <a:p>
            <a:pPr indent="-330200" lvl="0" marL="457200" rtl="0" algn="l">
              <a:spcBef>
                <a:spcPts val="1600"/>
              </a:spcBef>
              <a:spcAft>
                <a:spcPts val="0"/>
              </a:spcAft>
              <a:buClr>
                <a:srgbClr val="000000"/>
              </a:buClr>
              <a:buSzPts val="1600"/>
              <a:buFont typeface="Pangolin"/>
              <a:buChar char="➢"/>
            </a:pPr>
            <a:r>
              <a:rPr lang="es" sz="1600">
                <a:solidFill>
                  <a:srgbClr val="000000"/>
                </a:solidFill>
                <a:highlight>
                  <a:srgbClr val="D5A6BD"/>
                </a:highlight>
                <a:latin typeface="Pangolin"/>
                <a:ea typeface="Pangolin"/>
                <a:cs typeface="Pangolin"/>
                <a:sym typeface="Pangolin"/>
              </a:rPr>
              <a:t>M</a:t>
            </a:r>
            <a:r>
              <a:rPr lang="es" sz="1600">
                <a:solidFill>
                  <a:srgbClr val="000000"/>
                </a:solidFill>
                <a:highlight>
                  <a:srgbClr val="D5A6BD"/>
                </a:highlight>
                <a:latin typeface="Pangolin"/>
                <a:ea typeface="Pangolin"/>
                <a:cs typeface="Pangolin"/>
                <a:sym typeface="Pangolin"/>
              </a:rPr>
              <a:t>áximo exponente fue Scott Joplin. </a:t>
            </a:r>
            <a:endParaRPr sz="1600">
              <a:solidFill>
                <a:srgbClr val="000000"/>
              </a:solidFill>
              <a:highlight>
                <a:srgbClr val="D5A6BD"/>
              </a:highlight>
              <a:latin typeface="Pangolin"/>
              <a:ea typeface="Pangolin"/>
              <a:cs typeface="Pangolin"/>
              <a:sym typeface="Pangolin"/>
            </a:endParaRPr>
          </a:p>
          <a:p>
            <a:pPr indent="-330200" lvl="0" marL="457200" rtl="0" algn="l">
              <a:spcBef>
                <a:spcPts val="0"/>
              </a:spcBef>
              <a:spcAft>
                <a:spcPts val="0"/>
              </a:spcAft>
              <a:buClr>
                <a:srgbClr val="000000"/>
              </a:buClr>
              <a:buSzPts val="1600"/>
              <a:buFont typeface="Pangolin"/>
              <a:buChar char="➢"/>
            </a:pPr>
            <a:r>
              <a:rPr lang="es" sz="1600">
                <a:solidFill>
                  <a:srgbClr val="000000"/>
                </a:solidFill>
                <a:highlight>
                  <a:srgbClr val="D5A6BD"/>
                </a:highlight>
                <a:latin typeface="Pangolin"/>
                <a:ea typeface="Pangolin"/>
                <a:cs typeface="Pangolin"/>
                <a:sym typeface="Pangolin"/>
              </a:rPr>
              <a:t>Habitualmente  interpretado por un pianista.</a:t>
            </a:r>
            <a:endParaRPr sz="1600">
              <a:solidFill>
                <a:srgbClr val="000000"/>
              </a:solidFill>
              <a:highlight>
                <a:srgbClr val="D5A6BD"/>
              </a:highlight>
              <a:latin typeface="Pangolin"/>
              <a:ea typeface="Pangolin"/>
              <a:cs typeface="Pangolin"/>
              <a:sym typeface="Pangolin"/>
            </a:endParaRPr>
          </a:p>
        </p:txBody>
      </p:sp>
      <p:sp>
        <p:nvSpPr>
          <p:cNvPr id="113" name="Google Shape;113;p20"/>
          <p:cNvSpPr txBox="1"/>
          <p:nvPr>
            <p:ph type="title"/>
          </p:nvPr>
        </p:nvSpPr>
        <p:spPr>
          <a:xfrm>
            <a:off x="754150" y="1152475"/>
            <a:ext cx="30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600">
                <a:latin typeface="Pangolin"/>
                <a:ea typeface="Pangolin"/>
                <a:cs typeface="Pangolin"/>
                <a:sym typeface="Pangolin"/>
              </a:rPr>
              <a:t>DIXIELAND</a:t>
            </a:r>
            <a:endParaRPr sz="3600">
              <a:latin typeface="Pangolin"/>
              <a:ea typeface="Pangolin"/>
              <a:cs typeface="Pangolin"/>
              <a:sym typeface="Pangolin"/>
            </a:endParaRPr>
          </a:p>
        </p:txBody>
      </p:sp>
      <p:pic>
        <p:nvPicPr>
          <p:cNvPr descr="Imagen relacionada" id="114" name="Google Shape;114;p20"/>
          <p:cNvPicPr preferRelativeResize="0"/>
          <p:nvPr/>
        </p:nvPicPr>
        <p:blipFill>
          <a:blip r:embed="rId3">
            <a:alphaModFix/>
          </a:blip>
          <a:stretch>
            <a:fillRect/>
          </a:stretch>
        </p:blipFill>
        <p:spPr>
          <a:xfrm>
            <a:off x="0" y="1465950"/>
            <a:ext cx="3774650" cy="3774650"/>
          </a:xfrm>
          <a:prstGeom prst="rect">
            <a:avLst/>
          </a:prstGeom>
          <a:noFill/>
          <a:ln>
            <a:noFill/>
          </a:ln>
        </p:spPr>
      </p:pic>
      <p:sp>
        <p:nvSpPr>
          <p:cNvPr id="115" name="Google Shape;115;p20"/>
          <p:cNvSpPr txBox="1"/>
          <p:nvPr/>
        </p:nvSpPr>
        <p:spPr>
          <a:xfrm>
            <a:off x="754150" y="28900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600">
                <a:solidFill>
                  <a:schemeClr val="dk1"/>
                </a:solidFill>
                <a:latin typeface="Pangolin"/>
                <a:ea typeface="Pangolin"/>
                <a:cs typeface="Pangolin"/>
                <a:sym typeface="Pangolin"/>
              </a:rPr>
              <a:t>RAGTIME</a:t>
            </a:r>
            <a:endParaRPr sz="3600">
              <a:solidFill>
                <a:schemeClr val="dk1"/>
              </a:solidFill>
              <a:latin typeface="Pangolin"/>
              <a:ea typeface="Pangolin"/>
              <a:cs typeface="Pangolin"/>
              <a:sym typeface="Pango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descr="Performer(s): « Original Dixieland Jazz Band »&#10;« Jazz me blues »&#10;Audio : Very Hq - CD Quality Sound -- MP3 320 Kbps&#10;&#10;Album : « ABC Original Dixieland Jazz Band » by « Original Dixieland Jazz Band »&#10;&#10;Genre et sous style: &#10;Jazz" id="120" name="Google Shape;120;p21" title="Original Dixieland Jazz Band - Jazz me blues">
            <a:hlinkClick r:id="rId3"/>
          </p:cNvPr>
          <p:cNvPicPr preferRelativeResize="0"/>
          <p:nvPr/>
        </p:nvPicPr>
        <p:blipFill>
          <a:blip r:embed="rId4">
            <a:alphaModFix/>
          </a:blip>
          <a:stretch>
            <a:fillRect/>
          </a:stretch>
        </p:blipFill>
        <p:spPr>
          <a:xfrm>
            <a:off x="422175" y="3434575"/>
            <a:ext cx="2057950" cy="1543450"/>
          </a:xfrm>
          <a:prstGeom prst="rect">
            <a:avLst/>
          </a:prstGeom>
          <a:noFill/>
          <a:ln>
            <a:noFill/>
          </a:ln>
        </p:spPr>
      </p:pic>
      <p:pic>
        <p:nvPicPr>
          <p:cNvPr descr="Banda de dixieland" id="121" name="Google Shape;121;p21"/>
          <p:cNvPicPr preferRelativeResize="0"/>
          <p:nvPr/>
        </p:nvPicPr>
        <p:blipFill>
          <a:blip r:embed="rId5">
            <a:alphaModFix/>
          </a:blip>
          <a:stretch>
            <a:fillRect/>
          </a:stretch>
        </p:blipFill>
        <p:spPr>
          <a:xfrm>
            <a:off x="4230975" y="1350800"/>
            <a:ext cx="4386150" cy="2765676"/>
          </a:xfrm>
          <a:prstGeom prst="rect">
            <a:avLst/>
          </a:prstGeom>
          <a:noFill/>
          <a:ln>
            <a:noFill/>
          </a:ln>
        </p:spPr>
      </p:pic>
      <p:sp>
        <p:nvSpPr>
          <p:cNvPr id="122" name="Google Shape;122;p21"/>
          <p:cNvSpPr txBox="1"/>
          <p:nvPr/>
        </p:nvSpPr>
        <p:spPr>
          <a:xfrm>
            <a:off x="5631925" y="4019700"/>
            <a:ext cx="3678000" cy="3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600">
                <a:solidFill>
                  <a:schemeClr val="lt1"/>
                </a:solidFill>
                <a:latin typeface="Pangolin"/>
                <a:ea typeface="Pangolin"/>
                <a:cs typeface="Pangolin"/>
                <a:sym typeface="Pangolin"/>
              </a:rPr>
              <a:t>Banda de dixieland</a:t>
            </a:r>
            <a:endParaRPr b="1" sz="1600">
              <a:solidFill>
                <a:schemeClr val="lt1"/>
              </a:solidFill>
              <a:latin typeface="Pangolin"/>
              <a:ea typeface="Pangolin"/>
              <a:cs typeface="Pangolin"/>
              <a:sym typeface="Pango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